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7"/>
  </p:notesMasterIdLst>
  <p:sldIdLst>
    <p:sldId id="343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97" r:id="rId16"/>
    <p:sldId id="366" r:id="rId17"/>
    <p:sldId id="371" r:id="rId18"/>
    <p:sldId id="434" r:id="rId19"/>
    <p:sldId id="439" r:id="rId20"/>
    <p:sldId id="440" r:id="rId21"/>
    <p:sldId id="443" r:id="rId22"/>
    <p:sldId id="441" r:id="rId23"/>
    <p:sldId id="444" r:id="rId24"/>
    <p:sldId id="339" r:id="rId25"/>
    <p:sldId id="452" r:id="rId26"/>
    <p:sldId id="446" r:id="rId27"/>
    <p:sldId id="447" r:id="rId28"/>
    <p:sldId id="448" r:id="rId29"/>
    <p:sldId id="451" r:id="rId30"/>
    <p:sldId id="258" r:id="rId31"/>
    <p:sldId id="259" r:id="rId32"/>
    <p:sldId id="260" r:id="rId33"/>
    <p:sldId id="261" r:id="rId34"/>
    <p:sldId id="262" r:id="rId35"/>
    <p:sldId id="449" r:id="rId36"/>
    <p:sldId id="450" r:id="rId37"/>
    <p:sldId id="332" r:id="rId38"/>
    <p:sldId id="327" r:id="rId39"/>
    <p:sldId id="378" r:id="rId40"/>
    <p:sldId id="433" r:id="rId41"/>
    <p:sldId id="407" r:id="rId42"/>
    <p:sldId id="410" r:id="rId43"/>
    <p:sldId id="409" r:id="rId44"/>
    <p:sldId id="411" r:id="rId45"/>
    <p:sldId id="412" r:id="rId46"/>
    <p:sldId id="413" r:id="rId47"/>
    <p:sldId id="423" r:id="rId48"/>
    <p:sldId id="435" r:id="rId49"/>
    <p:sldId id="424" r:id="rId50"/>
    <p:sldId id="426" r:id="rId51"/>
    <p:sldId id="406" r:id="rId52"/>
    <p:sldId id="331" r:id="rId53"/>
    <p:sldId id="400" r:id="rId54"/>
    <p:sldId id="390" r:id="rId55"/>
    <p:sldId id="403" r:id="rId56"/>
    <p:sldId id="437" r:id="rId57"/>
    <p:sldId id="386" r:id="rId58"/>
    <p:sldId id="416" r:id="rId59"/>
    <p:sldId id="418" r:id="rId60"/>
    <p:sldId id="420" r:id="rId61"/>
    <p:sldId id="421" r:id="rId62"/>
    <p:sldId id="422" r:id="rId63"/>
    <p:sldId id="438" r:id="rId64"/>
    <p:sldId id="431" r:id="rId65"/>
    <p:sldId id="405" r:id="rId6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9B19BF"/>
    <a:srgbClr val="FF6699"/>
    <a:srgbClr val="FF6600"/>
    <a:srgbClr val="FF9900"/>
    <a:srgbClr val="FF0066"/>
    <a:srgbClr val="FF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404" autoAdjust="0"/>
    <p:restoredTop sz="94704" autoAdjust="0"/>
  </p:normalViewPr>
  <p:slideViewPr>
    <p:cSldViewPr>
      <p:cViewPr>
        <p:scale>
          <a:sx n="110" d="100"/>
          <a:sy n="110" d="100"/>
        </p:scale>
        <p:origin x="-396" y="462"/>
      </p:cViewPr>
      <p:guideLst>
        <p:guide orient="horz" pos="3521"/>
        <p:guide pos="2880"/>
      </p:guideLst>
    </p:cSldViewPr>
  </p:slideViewPr>
  <p:outlineViewPr>
    <p:cViewPr>
      <p:scale>
        <a:sx n="75" d="100"/>
        <a:sy n="7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4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861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D8D7E89-878C-4FFB-AE85-89B087DD68C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21288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3929433-6D86-47E8-BB3E-D03BEACEDA60}" type="slidenum">
              <a:rPr lang="es-ES" altLang="en-US" sz="1200" smtClean="0">
                <a:latin typeface="Times New Roman" pitchFamily="18" charset="0"/>
              </a:rPr>
              <a:pPr/>
              <a:t>1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2C0EFB-00BB-406E-8B25-5604AFDD0919}" type="slidenum">
              <a:rPr lang="es-ES" altLang="en-US" sz="1200" smtClean="0">
                <a:latin typeface="Times New Roman" pitchFamily="18" charset="0"/>
              </a:rPr>
              <a:pPr/>
              <a:t>43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7023B99-A71B-480D-AB77-34EA0194B28E}" type="slidenum">
              <a:rPr lang="es-ES" altLang="en-US" sz="1200" smtClean="0">
                <a:latin typeface="Times New Roman" pitchFamily="18" charset="0"/>
              </a:rPr>
              <a:pPr/>
              <a:t>44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E8B908F-8063-424A-B404-3BC23D9E15CF}" type="slidenum">
              <a:rPr lang="es-ES" altLang="en-US" sz="1200" smtClean="0">
                <a:latin typeface="Times New Roman" pitchFamily="18" charset="0"/>
              </a:rPr>
              <a:pPr/>
              <a:t>47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5F4A409-F8BE-444E-AD1C-E856A2F49941}" type="slidenum">
              <a:rPr lang="es-ES" altLang="en-US" sz="1200" smtClean="0">
                <a:latin typeface="Times New Roman" pitchFamily="18" charset="0"/>
              </a:rPr>
              <a:pPr/>
              <a:t>48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7647A50-9E01-4DEF-8D0B-D2645341759C}" type="slidenum">
              <a:rPr lang="es-ES" altLang="en-US" sz="1200" smtClean="0">
                <a:latin typeface="Times New Roman" pitchFamily="18" charset="0"/>
              </a:rPr>
              <a:pPr/>
              <a:t>49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8C60A9E-C324-4AE2-B5C1-FC14807F0945}" type="slidenum">
              <a:rPr lang="es-ES" altLang="en-US" sz="1200" smtClean="0">
                <a:latin typeface="Times New Roman" pitchFamily="18" charset="0"/>
              </a:rPr>
              <a:pPr/>
              <a:t>50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70ECF2-3512-4153-9D81-52270180919F}" type="slidenum">
              <a:rPr lang="es-ES" altLang="en-US" sz="1200" smtClean="0">
                <a:latin typeface="Times New Roman" pitchFamily="18" charset="0"/>
              </a:rPr>
              <a:pPr/>
              <a:t>51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453D02B-10A4-4B95-A733-277F863531F9}" type="slidenum">
              <a:rPr lang="es-ES" altLang="en-US" sz="1200" smtClean="0">
                <a:latin typeface="Times New Roman" pitchFamily="18" charset="0"/>
              </a:rPr>
              <a:pPr/>
              <a:t>59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C6FC02D-6F46-48AF-8FC7-44714FDBC633}" type="slidenum">
              <a:rPr lang="es-AR" altLang="en-US" sz="1200" smtClean="0">
                <a:latin typeface="Times New Roman" pitchFamily="18" charset="0"/>
              </a:rPr>
              <a:pPr/>
              <a:t>61</a:t>
            </a:fld>
            <a:endParaRPr lang="es-AR" altLang="en-US" sz="1200" smtClean="0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3710694-1002-400C-B2B8-F8A151BEC16F}" type="slidenum">
              <a:rPr lang="es-ES" altLang="en-US" sz="1200" smtClean="0">
                <a:latin typeface="Times New Roman" pitchFamily="18" charset="0"/>
              </a:rPr>
              <a:pPr/>
              <a:t>63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0BA35B2-5C4C-41BD-94A6-E85E3DB49BAC}" type="slidenum">
              <a:rPr lang="es-ES" altLang="en-US" sz="1200" smtClean="0">
                <a:latin typeface="Times New Roman" pitchFamily="18" charset="0"/>
              </a:rPr>
              <a:pPr/>
              <a:t>15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B0FDD07-8D2B-484A-BFB2-00133E7C901D}" type="slidenum">
              <a:rPr lang="es-ES" altLang="en-US" sz="1200" smtClean="0">
                <a:latin typeface="Times New Roman" pitchFamily="18" charset="0"/>
              </a:rPr>
              <a:pPr/>
              <a:t>64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5E7967D-1117-411C-B4C9-0F1108BBA87B}" type="slidenum">
              <a:rPr lang="es-ES" altLang="en-US" sz="1200" smtClean="0">
                <a:latin typeface="Times New Roman" pitchFamily="18" charset="0"/>
              </a:rPr>
              <a:pPr/>
              <a:t>16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21523D1-0987-4D41-BC85-53E80E08D54E}" type="slidenum">
              <a:rPr lang="es-ES" altLang="en-US" sz="1200" smtClean="0">
                <a:latin typeface="Times New Roman" pitchFamily="18" charset="0"/>
              </a:rPr>
              <a:pPr/>
              <a:t>17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5F62227-5D38-49B8-8A41-72AB7AD37EC3}" type="slidenum">
              <a:rPr lang="es-ES" altLang="en-US" sz="1200" smtClean="0">
                <a:latin typeface="Times New Roman" pitchFamily="18" charset="0"/>
              </a:rPr>
              <a:pPr/>
              <a:t>20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_tradnl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1B222B2-4939-4908-8162-5C02B2F3B23B}" type="slidenum">
              <a:rPr lang="es-ES" altLang="en-US" sz="1200" smtClean="0">
                <a:latin typeface="Times New Roman" pitchFamily="18" charset="0"/>
              </a:rPr>
              <a:pPr/>
              <a:t>21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_tradnl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9C9AEF6-63E9-4E40-B0B5-9E84294A9939}" type="slidenum">
              <a:rPr lang="es-ES" sz="1200" smtClean="0">
                <a:latin typeface="Times New Roman" pitchFamily="18" charset="0"/>
              </a:rPr>
              <a:pPr/>
              <a:t>22</a:t>
            </a:fld>
            <a:endParaRPr lang="es-E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C05EF31-02C1-43A6-852E-57DBB8E0EC69}" type="slidenum">
              <a:rPr lang="es-ES" altLang="en-US" sz="1200" smtClean="0">
                <a:latin typeface="Times New Roman" pitchFamily="18" charset="0"/>
              </a:rPr>
              <a:pPr/>
              <a:t>40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76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6AAA08F-BB48-4D2A-85D5-01619B4B5B11}" type="slidenum">
              <a:rPr lang="es-ES" altLang="en-US" sz="1200" smtClean="0">
                <a:latin typeface="Times New Roman" pitchFamily="18" charset="0"/>
              </a:rPr>
              <a:pPr/>
              <a:t>42</a:t>
            </a:fld>
            <a:endParaRPr lang="es-ES" altLang="en-US" sz="1200" smtClean="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s-A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15762-C0C1-4623-96C2-5AFA15F9C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9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C634-26D6-4026-B8BA-0CFC6C974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5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356A5-0D31-47E2-BE17-1C76670C0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A19B1-68F7-4036-ABDA-0C9EE974E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7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774F8-07C8-436C-A49E-B11E204C0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9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19985-779F-4F83-8F4F-0CB70495A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5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7C712-7BAB-4BF4-BE08-60311FD8F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8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C788A-53B3-4BD4-818F-5C2660D60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5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F9DC0-6AFA-411B-B9E7-66C762C4A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9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F958-B291-4EBF-956A-CBE4C8262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9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045BF-3B64-470B-8968-2626E147E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Haga clic para modificar el estilo de texto del patrón</a:t>
            </a:r>
          </a:p>
          <a:p>
            <a:pPr lvl="1"/>
            <a:r>
              <a:rPr lang="en-US" altLang="en-US" smtClean="0"/>
              <a:t>Segundo nivel</a:t>
            </a:r>
          </a:p>
          <a:p>
            <a:pPr lvl="2"/>
            <a:r>
              <a:rPr lang="en-US" altLang="en-US" smtClean="0"/>
              <a:t>Tercer nivel</a:t>
            </a:r>
          </a:p>
          <a:p>
            <a:pPr lvl="3"/>
            <a:r>
              <a:rPr lang="en-US" altLang="en-US" smtClean="0"/>
              <a:t>Cuarto nivel</a:t>
            </a:r>
          </a:p>
          <a:p>
            <a:pPr lvl="4"/>
            <a:r>
              <a:rPr lang="en-U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787F0C12-B1B5-457B-B94D-6BBC8AA41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175"/>
            <a:ext cx="915987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6705600" y="6491288"/>
            <a:ext cx="24032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s-ES" altLang="en-US" sz="1800" b="0" dirty="0">
                <a:solidFill>
                  <a:srgbClr val="FF0000"/>
                </a:solidFill>
                <a:latin typeface="Arial" charset="0"/>
                <a:cs typeface="Arial" charset="0"/>
              </a:rPr>
              <a:t>R. Piegaia – 1</a:t>
            </a:r>
            <a:r>
              <a:rPr lang="es-ES" altLang="en-US" sz="1800" b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8/05/18</a:t>
            </a:r>
            <a:endParaRPr lang="es-ES" altLang="en-US" sz="1800" b="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960" y="964466"/>
            <a:ext cx="8281433" cy="1600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_tradnl" sz="4400" b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Física de partículas elementales</a:t>
            </a:r>
          </a:p>
          <a:p>
            <a:pPr>
              <a:defRPr/>
            </a:pPr>
            <a:endParaRPr lang="en-US" sz="5400" b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2700338" y="2060575"/>
            <a:ext cx="504825" cy="5048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6388" name="Rectangle 10"/>
          <p:cNvSpPr>
            <a:spLocks noChangeArrowheads="1"/>
          </p:cNvSpPr>
          <p:nvPr/>
        </p:nvSpPr>
        <p:spPr bwMode="auto">
          <a:xfrm>
            <a:off x="971550" y="1268413"/>
            <a:ext cx="26638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en-US" sz="1800" b="0">
                <a:solidFill>
                  <a:srgbClr val="FFC000"/>
                </a:solidFill>
                <a:latin typeface="Times New Roman" pitchFamily="18" charset="0"/>
              </a:rPr>
              <a:t>Las mol</a:t>
            </a:r>
            <a:r>
              <a:rPr lang="es-ES_tradnl" altLang="en-US" sz="1800" b="0">
                <a:solidFill>
                  <a:srgbClr val="FFC000"/>
                </a:solidFill>
                <a:latin typeface="Times New Roman" pitchFamily="18" charset="0"/>
              </a:rPr>
              <a:t>éculas están</a:t>
            </a:r>
            <a:endParaRPr lang="es-AR" altLang="en-US" sz="1800" b="0">
              <a:solidFill>
                <a:srgbClr val="FFC000"/>
              </a:solidFill>
              <a:latin typeface="Times New Roman" pitchFamily="18" charset="0"/>
            </a:endParaRPr>
          </a:p>
          <a:p>
            <a:r>
              <a:rPr lang="es-AR" altLang="en-US" sz="1800" b="0">
                <a:solidFill>
                  <a:srgbClr val="FFC000"/>
                </a:solidFill>
                <a:latin typeface="Times New Roman" pitchFamily="18" charset="0"/>
              </a:rPr>
              <a:t>compuestas de átomos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atom-with-electr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81075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Line 4"/>
          <p:cNvSpPr>
            <a:spLocks noChangeShapeType="1"/>
          </p:cNvSpPr>
          <p:nvPr/>
        </p:nvSpPr>
        <p:spPr bwMode="auto">
          <a:xfrm flipV="1">
            <a:off x="3203575" y="981075"/>
            <a:ext cx="1944688" cy="107950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3203575" y="2565400"/>
            <a:ext cx="1944688" cy="1439863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700338" y="2060575"/>
            <a:ext cx="504825" cy="5048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32650" y="3379788"/>
            <a:ext cx="8921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1600" b="0">
                <a:solidFill>
                  <a:srgbClr val="FF0066"/>
                </a:solidFill>
              </a:rPr>
              <a:t>protones</a:t>
            </a: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5719763" y="1052513"/>
            <a:ext cx="10207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AR" altLang="en-US" b="0">
                <a:solidFill>
                  <a:srgbClr val="FFFF66"/>
                </a:solidFill>
                <a:latin typeface="Times New Roman" pitchFamily="18" charset="0"/>
              </a:rPr>
              <a:t>electrones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5072063" y="3429000"/>
            <a:ext cx="9858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AR" altLang="en-US" b="0">
                <a:solidFill>
                  <a:srgbClr val="0066FF"/>
                </a:solidFill>
                <a:latin typeface="Times New Roman" pitchFamily="18" charset="0"/>
              </a:rPr>
              <a:t>neutrones</a:t>
            </a:r>
          </a:p>
        </p:txBody>
      </p:sp>
      <p:sp>
        <p:nvSpPr>
          <p:cNvPr id="17418" name="Rectangle 1"/>
          <p:cNvSpPr>
            <a:spLocks noChangeArrowheads="1"/>
          </p:cNvSpPr>
          <p:nvPr/>
        </p:nvSpPr>
        <p:spPr bwMode="auto">
          <a:xfrm>
            <a:off x="982663" y="1268413"/>
            <a:ext cx="2941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AR" altLang="en-US" sz="1800" b="0">
                <a:solidFill>
                  <a:srgbClr val="FFC000"/>
                </a:solidFill>
                <a:latin typeface="Times New Roman" pitchFamily="18" charset="0"/>
              </a:rPr>
              <a:t>Los átomos</a:t>
            </a:r>
            <a:r>
              <a:rPr lang="es-ES_tradnl" altLang="en-US" sz="1800" b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s-AR" altLang="en-US" sz="1800" b="0">
                <a:solidFill>
                  <a:srgbClr val="FFC000"/>
                </a:solidFill>
                <a:latin typeface="Times New Roman" pitchFamily="18" charset="0"/>
              </a:rPr>
              <a:t>de electrones, protones y neutrones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atom-with-electr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81075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Quarks_in_pro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7563"/>
            <a:ext cx="2716213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6227763" y="2833688"/>
            <a:ext cx="217487" cy="1674812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H="1" flipV="1">
            <a:off x="6743700" y="2695575"/>
            <a:ext cx="1141413" cy="130968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214938" y="4941888"/>
            <a:ext cx="955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2000">
                <a:solidFill>
                  <a:srgbClr val="00FFFF"/>
                </a:solidFill>
              </a:rPr>
              <a:t>quarks</a:t>
            </a:r>
          </a:p>
        </p:txBody>
      </p:sp>
      <p:sp>
        <p:nvSpPr>
          <p:cNvPr id="18440" name="Rectangle 1"/>
          <p:cNvSpPr>
            <a:spLocks noChangeArrowheads="1"/>
          </p:cNvSpPr>
          <p:nvPr/>
        </p:nvSpPr>
        <p:spPr bwMode="auto">
          <a:xfrm>
            <a:off x="1230313" y="1268413"/>
            <a:ext cx="2570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AR" altLang="en-US" sz="1800" b="0">
                <a:solidFill>
                  <a:srgbClr val="FFC000"/>
                </a:solidFill>
                <a:latin typeface="Times New Roman" pitchFamily="18" charset="0"/>
              </a:rPr>
              <a:t>Los protones y neutrones,</a:t>
            </a:r>
          </a:p>
          <a:p>
            <a:r>
              <a:rPr lang="es-AR" altLang="en-US" sz="1800" b="0">
                <a:solidFill>
                  <a:srgbClr val="FFC000"/>
                </a:solidFill>
                <a:latin typeface="Times New Roman" pitchFamily="18" charset="0"/>
              </a:rPr>
              <a:t>compuestos de quarks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74596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2000" b="0">
                <a:solidFill>
                  <a:srgbClr val="00FFFF"/>
                </a:solidFill>
                <a:latin typeface="Arial Black" pitchFamily="34" charset="0"/>
              </a:rPr>
              <a:t>¿Se puede mirar dentro del protón y ver los quarks?</a:t>
            </a:r>
            <a:endParaRPr lang="es-ES" altLang="en-US" sz="2000" b="0">
              <a:solidFill>
                <a:srgbClr val="00FFFF"/>
              </a:solidFill>
              <a:latin typeface="Arial Black" pitchFamily="34" charset="0"/>
            </a:endParaRPr>
          </a:p>
        </p:txBody>
      </p:sp>
      <p:sp>
        <p:nvSpPr>
          <p:cNvPr id="19459" name="Oval 5" descr="25%"/>
          <p:cNvSpPr>
            <a:spLocks noChangeArrowheads="1"/>
          </p:cNvSpPr>
          <p:nvPr/>
        </p:nvSpPr>
        <p:spPr bwMode="auto">
          <a:xfrm>
            <a:off x="4191000" y="2057400"/>
            <a:ext cx="1447800" cy="1447800"/>
          </a:xfrm>
          <a:prstGeom prst="ellipse">
            <a:avLst/>
          </a:prstGeom>
          <a:pattFill prst="pct25">
            <a:fgClr>
              <a:srgbClr val="FFFF00"/>
            </a:fgClr>
            <a:bgClr>
              <a:schemeClr val="tx1"/>
            </a:bgClr>
          </a:pattFill>
          <a:ln w="317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grpSp>
        <p:nvGrpSpPr>
          <p:cNvPr id="52248" name="Group 24"/>
          <p:cNvGrpSpPr>
            <a:grpSpLocks/>
          </p:cNvGrpSpPr>
          <p:nvPr/>
        </p:nvGrpSpPr>
        <p:grpSpPr bwMode="auto">
          <a:xfrm>
            <a:off x="1828800" y="2438400"/>
            <a:ext cx="3200400" cy="0"/>
            <a:chOff x="720" y="1728"/>
            <a:chExt cx="2016" cy="0"/>
          </a:xfrm>
        </p:grpSpPr>
        <p:sp>
          <p:nvSpPr>
            <p:cNvPr id="19491" name="Line 25"/>
            <p:cNvSpPr>
              <a:spLocks noChangeShapeType="1"/>
            </p:cNvSpPr>
            <p:nvPr/>
          </p:nvSpPr>
          <p:spPr bwMode="auto">
            <a:xfrm flipH="1">
              <a:off x="720" y="1728"/>
              <a:ext cx="2016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492" name="Line 26"/>
            <p:cNvSpPr>
              <a:spLocks noChangeShapeType="1"/>
            </p:cNvSpPr>
            <p:nvPr/>
          </p:nvSpPr>
          <p:spPr bwMode="auto">
            <a:xfrm>
              <a:off x="1632" y="1728"/>
              <a:ext cx="4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2251" name="Group 27"/>
          <p:cNvGrpSpPr>
            <a:grpSpLocks/>
          </p:cNvGrpSpPr>
          <p:nvPr/>
        </p:nvGrpSpPr>
        <p:grpSpPr bwMode="auto">
          <a:xfrm rot="8178474">
            <a:off x="2362200" y="3505200"/>
            <a:ext cx="3352800" cy="533400"/>
            <a:chOff x="2736" y="1392"/>
            <a:chExt cx="2112" cy="336"/>
          </a:xfrm>
        </p:grpSpPr>
        <p:sp>
          <p:nvSpPr>
            <p:cNvPr id="19489" name="Line 28"/>
            <p:cNvSpPr>
              <a:spLocks noChangeShapeType="1"/>
            </p:cNvSpPr>
            <p:nvPr/>
          </p:nvSpPr>
          <p:spPr bwMode="auto">
            <a:xfrm flipV="1">
              <a:off x="2736" y="1392"/>
              <a:ext cx="2112" cy="33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490" name="Line 29"/>
            <p:cNvSpPr>
              <a:spLocks noChangeShapeType="1"/>
            </p:cNvSpPr>
            <p:nvPr/>
          </p:nvSpPr>
          <p:spPr bwMode="auto">
            <a:xfrm flipV="1">
              <a:off x="3936" y="1488"/>
              <a:ext cx="288" cy="4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2269" name="Oval 45"/>
          <p:cNvSpPr>
            <a:spLocks noChangeArrowheads="1"/>
          </p:cNvSpPr>
          <p:nvPr/>
        </p:nvSpPr>
        <p:spPr bwMode="auto">
          <a:xfrm>
            <a:off x="1758950" y="2406650"/>
            <a:ext cx="76200" cy="76200"/>
          </a:xfrm>
          <a:prstGeom prst="ellipse">
            <a:avLst/>
          </a:prstGeom>
          <a:solidFill>
            <a:srgbClr val="0099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2270" name="Text Box 46"/>
          <p:cNvSpPr txBox="1">
            <a:spLocks noChangeArrowheads="1"/>
          </p:cNvSpPr>
          <p:nvPr/>
        </p:nvSpPr>
        <p:spPr bwMode="auto">
          <a:xfrm>
            <a:off x="107950" y="2711450"/>
            <a:ext cx="207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0">
                <a:solidFill>
                  <a:srgbClr val="009999"/>
                </a:solidFill>
                <a:latin typeface="Arial" charset="0"/>
              </a:rPr>
              <a:t>electrones</a:t>
            </a:r>
          </a:p>
          <a:p>
            <a:r>
              <a:rPr lang="en-US" altLang="en-US" sz="1800" b="0">
                <a:solidFill>
                  <a:srgbClr val="009999"/>
                </a:solidFill>
                <a:latin typeface="Arial" charset="0"/>
              </a:rPr>
              <a:t>(de un acelerador)</a:t>
            </a:r>
            <a:endParaRPr lang="es-ES" altLang="en-US" sz="1800" b="0">
              <a:solidFill>
                <a:srgbClr val="009999"/>
              </a:solidFill>
              <a:latin typeface="Arial" charset="0"/>
            </a:endParaRPr>
          </a:p>
        </p:txBody>
      </p:sp>
      <p:sp>
        <p:nvSpPr>
          <p:cNvPr id="21512" name="Text Box 50"/>
          <p:cNvSpPr txBox="1">
            <a:spLocks noChangeArrowheads="1"/>
          </p:cNvSpPr>
          <p:nvPr/>
        </p:nvSpPr>
        <p:spPr bwMode="auto">
          <a:xfrm>
            <a:off x="1219200" y="1066800"/>
            <a:ext cx="61071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2000" b="0" u="sng">
                <a:solidFill>
                  <a:srgbClr val="92D050"/>
                </a:solidFill>
                <a:latin typeface="Arial Black" pitchFamily="34" charset="0"/>
              </a:rPr>
              <a:t>Sĺ</a:t>
            </a:r>
            <a:r>
              <a:rPr lang="en-US" altLang="en-US" sz="1800" b="0">
                <a:solidFill>
                  <a:srgbClr val="92D050"/>
                </a:solidFill>
                <a:latin typeface="Arial Black" pitchFamily="34" charset="0"/>
              </a:rPr>
              <a:t>:  </a:t>
            </a:r>
            <a:r>
              <a:rPr lang="en-US" altLang="en-US" sz="1600" b="0">
                <a:solidFill>
                  <a:srgbClr val="92D050"/>
                </a:solidFill>
                <a:latin typeface="Arial Black" pitchFamily="34" charset="0"/>
              </a:rPr>
              <a:t>arrojándole objetos más pequeños que el protón</a:t>
            </a:r>
            <a:endParaRPr lang="es-ES" altLang="en-US" sz="1600" b="0">
              <a:solidFill>
                <a:srgbClr val="92D050"/>
              </a:solidFill>
              <a:latin typeface="Arial Black" pitchFamily="34" charset="0"/>
            </a:endParaRPr>
          </a:p>
        </p:txBody>
      </p:sp>
      <p:sp>
        <p:nvSpPr>
          <p:cNvPr id="19465" name="Text Box 63"/>
          <p:cNvSpPr txBox="1">
            <a:spLocks noChangeArrowheads="1"/>
          </p:cNvSpPr>
          <p:nvPr/>
        </p:nvSpPr>
        <p:spPr bwMode="auto">
          <a:xfrm>
            <a:off x="4416425" y="3581400"/>
            <a:ext cx="863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0">
                <a:solidFill>
                  <a:srgbClr val="FFFF00"/>
                </a:solidFill>
                <a:latin typeface="Arial" charset="0"/>
              </a:rPr>
              <a:t>Protón</a:t>
            </a:r>
            <a:endParaRPr lang="es-ES" altLang="en-US" sz="18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419600" y="1844675"/>
            <a:ext cx="2041525" cy="1279525"/>
            <a:chOff x="4419600" y="1844824"/>
            <a:chExt cx="2042012" cy="1279376"/>
          </a:xfrm>
        </p:grpSpPr>
        <p:sp>
          <p:nvSpPr>
            <p:cNvPr id="19483" name="Oval 60"/>
            <p:cNvSpPr>
              <a:spLocks noChangeArrowheads="1"/>
            </p:cNvSpPr>
            <p:nvPr/>
          </p:nvSpPr>
          <p:spPr bwMode="auto">
            <a:xfrm>
              <a:off x="5016500" y="2400300"/>
              <a:ext cx="76200" cy="7620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9484" name="Oval 61"/>
            <p:cNvSpPr>
              <a:spLocks noChangeArrowheads="1"/>
            </p:cNvSpPr>
            <p:nvPr/>
          </p:nvSpPr>
          <p:spPr bwMode="auto">
            <a:xfrm>
              <a:off x="4419600" y="2776736"/>
              <a:ext cx="76200" cy="7620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solidFill>
                  <a:srgbClr val="FF0066"/>
                </a:solidFill>
              </a:endParaRPr>
            </a:p>
          </p:txBody>
        </p:sp>
        <p:sp>
          <p:nvSpPr>
            <p:cNvPr id="19485" name="Oval 62"/>
            <p:cNvSpPr>
              <a:spLocks noChangeArrowheads="1"/>
            </p:cNvSpPr>
            <p:nvPr/>
          </p:nvSpPr>
          <p:spPr bwMode="auto">
            <a:xfrm>
              <a:off x="5181600" y="3048000"/>
              <a:ext cx="76200" cy="7620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n-US" sz="1800">
                <a:latin typeface="Times New Roman" pitchFamily="18" charset="0"/>
              </a:endParaRPr>
            </a:p>
          </p:txBody>
        </p:sp>
        <p:grpSp>
          <p:nvGrpSpPr>
            <p:cNvPr id="19486" name="Group 2"/>
            <p:cNvGrpSpPr>
              <a:grpSpLocks/>
            </p:cNvGrpSpPr>
            <p:nvPr/>
          </p:nvGrpSpPr>
          <p:grpSpPr bwMode="auto">
            <a:xfrm>
              <a:off x="5508104" y="1844824"/>
              <a:ext cx="953508" cy="369289"/>
              <a:chOff x="5508104" y="1844824"/>
              <a:chExt cx="953508" cy="369289"/>
            </a:xfrm>
          </p:grpSpPr>
          <p:sp>
            <p:nvSpPr>
              <p:cNvPr id="19487" name="Oval 64"/>
              <p:cNvSpPr>
                <a:spLocks noChangeArrowheads="1"/>
              </p:cNvSpPr>
              <p:nvPr/>
            </p:nvSpPr>
            <p:spPr bwMode="auto">
              <a:xfrm>
                <a:off x="5508104" y="1997224"/>
                <a:ext cx="76200" cy="76200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n-US" sz="1800">
                  <a:latin typeface="Times New Roman" pitchFamily="18" charset="0"/>
                </a:endParaRPr>
              </a:p>
            </p:txBody>
          </p:sp>
          <p:sp>
            <p:nvSpPr>
              <p:cNvPr id="19488" name="Text Box 65"/>
              <p:cNvSpPr txBox="1">
                <a:spLocks noChangeArrowheads="1"/>
              </p:cNvSpPr>
              <p:nvPr/>
            </p:nvSpPr>
            <p:spPr bwMode="auto">
              <a:xfrm>
                <a:off x="5584303" y="1844824"/>
                <a:ext cx="877309" cy="369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en-US" altLang="en-US" sz="1800" b="0">
                    <a:solidFill>
                      <a:srgbClr val="FF0066"/>
                    </a:solidFill>
                    <a:latin typeface="Arial" charset="0"/>
                  </a:rPr>
                  <a:t>quarks</a:t>
                </a:r>
                <a:endParaRPr lang="es-ES" altLang="en-US" sz="1800" b="0">
                  <a:solidFill>
                    <a:srgbClr val="FF0066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2293" name="AutoShape 69"/>
          <p:cNvSpPr>
            <a:spLocks noChangeArrowheads="1"/>
          </p:cNvSpPr>
          <p:nvPr/>
        </p:nvSpPr>
        <p:spPr bwMode="auto">
          <a:xfrm>
            <a:off x="4838700" y="2174875"/>
            <a:ext cx="457200" cy="533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grpSp>
        <p:nvGrpSpPr>
          <p:cNvPr id="40" name="Group 24"/>
          <p:cNvGrpSpPr>
            <a:grpSpLocks/>
          </p:cNvGrpSpPr>
          <p:nvPr/>
        </p:nvGrpSpPr>
        <p:grpSpPr bwMode="auto">
          <a:xfrm flipV="1">
            <a:off x="1987550" y="2641600"/>
            <a:ext cx="7264400" cy="46038"/>
            <a:chOff x="720" y="1728"/>
            <a:chExt cx="2016" cy="0"/>
          </a:xfrm>
        </p:grpSpPr>
        <p:sp>
          <p:nvSpPr>
            <p:cNvPr id="19481" name="Line 25"/>
            <p:cNvSpPr>
              <a:spLocks noChangeShapeType="1"/>
            </p:cNvSpPr>
            <p:nvPr/>
          </p:nvSpPr>
          <p:spPr bwMode="auto">
            <a:xfrm flipH="1">
              <a:off x="720" y="1728"/>
              <a:ext cx="2016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482" name="Line 26"/>
            <p:cNvSpPr>
              <a:spLocks noChangeShapeType="1"/>
            </p:cNvSpPr>
            <p:nvPr/>
          </p:nvSpPr>
          <p:spPr bwMode="auto">
            <a:xfrm>
              <a:off x="1109" y="1728"/>
              <a:ext cx="4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3" name="Oval 45"/>
          <p:cNvSpPr>
            <a:spLocks noChangeArrowheads="1"/>
          </p:cNvSpPr>
          <p:nvPr/>
        </p:nvSpPr>
        <p:spPr bwMode="auto">
          <a:xfrm>
            <a:off x="1981200" y="2640013"/>
            <a:ext cx="69850" cy="77787"/>
          </a:xfrm>
          <a:prstGeom prst="ellipse">
            <a:avLst/>
          </a:prstGeom>
          <a:solidFill>
            <a:srgbClr val="0099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grpSp>
        <p:nvGrpSpPr>
          <p:cNvPr id="44" name="Group 24"/>
          <p:cNvGrpSpPr>
            <a:grpSpLocks/>
          </p:cNvGrpSpPr>
          <p:nvPr/>
        </p:nvGrpSpPr>
        <p:grpSpPr bwMode="auto">
          <a:xfrm>
            <a:off x="1908175" y="2952750"/>
            <a:ext cx="7343775" cy="171450"/>
            <a:chOff x="720" y="1728"/>
            <a:chExt cx="2016" cy="0"/>
          </a:xfrm>
        </p:grpSpPr>
        <p:sp>
          <p:nvSpPr>
            <p:cNvPr id="19479" name="Line 25"/>
            <p:cNvSpPr>
              <a:spLocks noChangeShapeType="1"/>
            </p:cNvSpPr>
            <p:nvPr/>
          </p:nvSpPr>
          <p:spPr bwMode="auto">
            <a:xfrm flipH="1">
              <a:off x="720" y="1728"/>
              <a:ext cx="2016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480" name="Line 26"/>
            <p:cNvSpPr>
              <a:spLocks noChangeShapeType="1"/>
            </p:cNvSpPr>
            <p:nvPr/>
          </p:nvSpPr>
          <p:spPr bwMode="auto">
            <a:xfrm>
              <a:off x="1076" y="1728"/>
              <a:ext cx="4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7" name="Oval 45"/>
          <p:cNvSpPr>
            <a:spLocks noChangeArrowheads="1"/>
          </p:cNvSpPr>
          <p:nvPr/>
        </p:nvSpPr>
        <p:spPr bwMode="auto">
          <a:xfrm flipV="1">
            <a:off x="1874838" y="2913063"/>
            <a:ext cx="73025" cy="79375"/>
          </a:xfrm>
          <a:prstGeom prst="ellipse">
            <a:avLst/>
          </a:prstGeom>
          <a:solidFill>
            <a:srgbClr val="0099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181600" y="3181350"/>
            <a:ext cx="3922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0">
                <a:solidFill>
                  <a:srgbClr val="0066FF"/>
                </a:solidFill>
                <a:cs typeface="Arial" charset="0"/>
              </a:rPr>
              <a:t>La mayoría pasa derecho. </a:t>
            </a:r>
          </a:p>
          <a:p>
            <a:endParaRPr lang="en-US" sz="1800" b="0">
              <a:solidFill>
                <a:srgbClr val="0066FF"/>
              </a:solidFill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81050" y="3957638"/>
            <a:ext cx="2608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rgbClr val="0066FF"/>
                </a:solidFill>
                <a:cs typeface="Arial" charset="0"/>
              </a:rPr>
              <a:t>Cada tanto una rebota: </a:t>
            </a:r>
          </a:p>
          <a:p>
            <a:r>
              <a:rPr lang="en-US" sz="1800" b="0">
                <a:solidFill>
                  <a:srgbClr val="0066FF"/>
                </a:solidFill>
                <a:cs typeface="Arial" charset="0"/>
              </a:rPr>
              <a:t>“vemos” los quarks.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546725" y="4314825"/>
            <a:ext cx="3467100" cy="646113"/>
          </a:xfrm>
          <a:prstGeom prst="rect">
            <a:avLst/>
          </a:prstGeom>
          <a:ln>
            <a:solidFill>
              <a:srgbClr val="FF6699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n-US" sz="1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materia</a:t>
            </a:r>
            <a:r>
              <a:rPr lang="en-US" sz="1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está</a:t>
            </a:r>
            <a:r>
              <a:rPr lang="en-US" sz="1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compuesta</a:t>
            </a:r>
            <a:r>
              <a:rPr lang="en-US" sz="1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</a:p>
          <a:p>
            <a:pPr>
              <a:defRPr/>
            </a:pPr>
            <a:r>
              <a:rPr lang="en-US" sz="1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vacío</a:t>
            </a:r>
            <a:r>
              <a:rPr lang="en-US" sz="1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1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partículas</a:t>
            </a:r>
            <a:r>
              <a:rPr lang="en-US" sz="1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puntuales</a:t>
            </a:r>
            <a:endParaRPr lang="en-US" sz="1800" b="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53"/>
          <p:cNvSpPr txBox="1">
            <a:spLocks noChangeArrowheads="1"/>
          </p:cNvSpPr>
          <p:nvPr/>
        </p:nvSpPr>
        <p:spPr bwMode="auto">
          <a:xfrm>
            <a:off x="457200" y="5410200"/>
            <a:ext cx="8045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1800" b="0">
                <a:solidFill>
                  <a:srgbClr val="0066FF"/>
                </a:solidFill>
                <a:latin typeface="Arial Black" pitchFamily="34" charset="0"/>
              </a:rPr>
              <a:t> Experimento realizado en 1969 por Friedman, Kendall y Taylor</a:t>
            </a:r>
          </a:p>
          <a:p>
            <a:pPr algn="l"/>
            <a:endParaRPr lang="es-ES" altLang="en-US" sz="1800" b="0">
              <a:solidFill>
                <a:srgbClr val="0066FF"/>
              </a:solidFill>
              <a:latin typeface="Arial Black" pitchFamily="34" charset="0"/>
            </a:endParaRPr>
          </a:p>
        </p:txBody>
      </p:sp>
      <p:grpSp>
        <p:nvGrpSpPr>
          <p:cNvPr id="35" name="Group 59"/>
          <p:cNvGrpSpPr>
            <a:grpSpLocks/>
          </p:cNvGrpSpPr>
          <p:nvPr/>
        </p:nvGrpSpPr>
        <p:grpSpPr bwMode="auto">
          <a:xfrm>
            <a:off x="4267200" y="5943600"/>
            <a:ext cx="2730500" cy="528638"/>
            <a:chOff x="4536" y="2976"/>
            <a:chExt cx="1720" cy="333"/>
          </a:xfrm>
        </p:grpSpPr>
        <p:sp>
          <p:nvSpPr>
            <p:cNvPr id="19477" name="Text Box 57"/>
            <p:cNvSpPr txBox="1">
              <a:spLocks noChangeArrowheads="1"/>
            </p:cNvSpPr>
            <p:nvPr/>
          </p:nvSpPr>
          <p:spPr bwMode="auto">
            <a:xfrm>
              <a:off x="4536" y="3072"/>
              <a:ext cx="1354" cy="237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altLang="en-US" sz="1800" b="0">
                  <a:solidFill>
                    <a:srgbClr val="FFFF00"/>
                  </a:solidFill>
                </a:rPr>
                <a:t>Premio Nobel 1990</a:t>
              </a:r>
              <a:endParaRPr lang="es-ES" altLang="en-US" sz="1800" b="0">
                <a:solidFill>
                  <a:srgbClr val="FFFF00"/>
                </a:solidFill>
              </a:endParaRPr>
            </a:p>
          </p:txBody>
        </p:sp>
        <p:sp>
          <p:nvSpPr>
            <p:cNvPr id="19478" name="AutoShape 58"/>
            <p:cNvSpPr>
              <a:spLocks noChangeArrowheads="1"/>
            </p:cNvSpPr>
            <p:nvPr/>
          </p:nvSpPr>
          <p:spPr bwMode="auto">
            <a:xfrm rot="16200000" flipV="1">
              <a:off x="5983" y="2945"/>
              <a:ext cx="241" cy="304"/>
            </a:xfrm>
            <a:custGeom>
              <a:avLst/>
              <a:gdLst>
                <a:gd name="T0" fmla="*/ 139 w 21600"/>
                <a:gd name="T1" fmla="*/ 0 h 21600"/>
                <a:gd name="T2" fmla="*/ 139 w 21600"/>
                <a:gd name="T3" fmla="*/ 171 h 21600"/>
                <a:gd name="T4" fmla="*/ 33 w 21600"/>
                <a:gd name="T5" fmla="*/ 304 h 21600"/>
                <a:gd name="T6" fmla="*/ 241 w 21600"/>
                <a:gd name="T7" fmla="*/ 86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8 w 21600"/>
                <a:gd name="T13" fmla="*/ 3197 h 21600"/>
                <a:gd name="T14" fmla="*/ 17208 w 21600"/>
                <a:gd name="T15" fmla="*/ 89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27" y="0"/>
                  </a:lnTo>
                  <a:lnTo>
                    <a:pt x="12427" y="3197"/>
                  </a:lnTo>
                  <a:cubicBezTo>
                    <a:pt x="5564" y="3197"/>
                    <a:pt x="0" y="7209"/>
                    <a:pt x="0" y="12158"/>
                  </a:cubicBezTo>
                  <a:lnTo>
                    <a:pt x="0" y="21600"/>
                  </a:lnTo>
                  <a:lnTo>
                    <a:pt x="5891" y="21600"/>
                  </a:lnTo>
                  <a:lnTo>
                    <a:pt x="5891" y="12158"/>
                  </a:lnTo>
                  <a:cubicBezTo>
                    <a:pt x="5891" y="10392"/>
                    <a:pt x="8817" y="8961"/>
                    <a:pt x="12427" y="8961"/>
                  </a:cubicBezTo>
                  <a:lnTo>
                    <a:pt x="12427" y="12158"/>
                  </a:lnTo>
                  <a:lnTo>
                    <a:pt x="21600" y="6079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69" grpId="0" animBg="1"/>
      <p:bldP spid="52270" grpId="0" autoUpdateAnimBg="0"/>
      <p:bldP spid="52293" grpId="0" animBg="1"/>
      <p:bldP spid="43" grpId="0" animBg="1"/>
      <p:bldP spid="47" grpId="0" animBg="1"/>
      <p:bldP spid="2" grpId="0"/>
      <p:bldP spid="2" grpId="1"/>
      <p:bldP spid="5" grpId="0"/>
      <p:bldP spid="3" grpId="0" animBg="1"/>
      <p:bldP spid="3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er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628775"/>
            <a:ext cx="8366125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0" y="438150"/>
            <a:ext cx="91440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siglo</a:t>
            </a: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 la </a:t>
            </a: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</a:t>
            </a: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comprendió</a:t>
            </a: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naturaleza</a:t>
            </a: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</a:t>
            </a: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término</a:t>
            </a: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átomos</a:t>
            </a:r>
            <a:endParaRPr lang="es-ES" altLang="en-US" sz="2400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Text Box 23"/>
          <p:cNvSpPr txBox="1">
            <a:spLocks noChangeArrowheads="1"/>
          </p:cNvSpPr>
          <p:nvPr/>
        </p:nvSpPr>
        <p:spPr bwMode="auto">
          <a:xfrm>
            <a:off x="1127125" y="636905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s-ES" altLang="en-US" sz="1800" b="0">
              <a:latin typeface="Arial Black" pitchFamily="34" charset="0"/>
            </a:endParaRPr>
          </a:p>
        </p:txBody>
      </p:sp>
      <p:sp>
        <p:nvSpPr>
          <p:cNvPr id="20485" name="Rectangle 28"/>
          <p:cNvSpPr>
            <a:spLocks noChangeArrowheads="1"/>
          </p:cNvSpPr>
          <p:nvPr/>
        </p:nvSpPr>
        <p:spPr bwMode="auto">
          <a:xfrm>
            <a:off x="2787650" y="1549400"/>
            <a:ext cx="35687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0">
                <a:solidFill>
                  <a:srgbClr val="009999"/>
                </a:solidFill>
                <a:latin typeface="Arial Black" pitchFamily="34" charset="0"/>
              </a:rPr>
              <a:t>Tabla de Mendeleev (1870)</a:t>
            </a:r>
            <a:endParaRPr lang="es-ES" altLang="en-US" sz="1800" b="0">
              <a:solidFill>
                <a:srgbClr val="0099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1027"/>
          <p:cNvSpPr txBox="1">
            <a:spLocks noChangeArrowheads="1"/>
          </p:cNvSpPr>
          <p:nvPr/>
        </p:nvSpPr>
        <p:spPr bwMode="auto">
          <a:xfrm>
            <a:off x="228600" y="117475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n-US" sz="2400">
                <a:solidFill>
                  <a:schemeClr val="accent1"/>
                </a:solidFill>
              </a:rPr>
              <a:t>La </a:t>
            </a:r>
            <a:r>
              <a:rPr lang="es-ES_tradnl" altLang="en-US" sz="2400">
                <a:solidFill>
                  <a:srgbClr val="FFFF00"/>
                </a:solidFill>
              </a:rPr>
              <a:t>física de partículas elementales </a:t>
            </a:r>
            <a:r>
              <a:rPr lang="es-ES_tradnl" altLang="en-US" sz="2400">
                <a:solidFill>
                  <a:schemeClr val="accent1"/>
                </a:solidFill>
              </a:rPr>
              <a:t>estudia </a:t>
            </a:r>
          </a:p>
          <a:p>
            <a:r>
              <a:rPr lang="es-ES_tradnl" altLang="en-US" sz="2400">
                <a:solidFill>
                  <a:schemeClr val="accent1"/>
                </a:solidFill>
              </a:rPr>
              <a:t>de que está constituída la materia</a:t>
            </a:r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125538"/>
            <a:ext cx="22669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Oval 3"/>
          <p:cNvSpPr>
            <a:spLocks noChangeArrowheads="1"/>
          </p:cNvSpPr>
          <p:nvPr/>
        </p:nvSpPr>
        <p:spPr bwMode="auto">
          <a:xfrm>
            <a:off x="1908175" y="3068638"/>
            <a:ext cx="360363" cy="288925"/>
          </a:xfrm>
          <a:prstGeom prst="ellipse">
            <a:avLst/>
          </a:prstGeom>
          <a:noFill/>
          <a:ln w="19050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cxnSp>
        <p:nvCxnSpPr>
          <p:cNvPr id="3078" name="Straight Connector 5"/>
          <p:cNvCxnSpPr>
            <a:cxnSpLocks noChangeShapeType="1"/>
            <a:stCxn id="3077" idx="0"/>
          </p:cNvCxnSpPr>
          <p:nvPr/>
        </p:nvCxnSpPr>
        <p:spPr bwMode="auto">
          <a:xfrm flipV="1">
            <a:off x="2087563" y="1125538"/>
            <a:ext cx="2916237" cy="1943100"/>
          </a:xfrm>
          <a:prstGeom prst="line">
            <a:avLst/>
          </a:prstGeom>
          <a:noFill/>
          <a:ln w="19050" algn="ctr">
            <a:solidFill>
              <a:srgbClr val="FF006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9" name="Straight Connector 8"/>
          <p:cNvCxnSpPr>
            <a:cxnSpLocks noChangeShapeType="1"/>
            <a:stCxn id="3077" idx="4"/>
          </p:cNvCxnSpPr>
          <p:nvPr/>
        </p:nvCxnSpPr>
        <p:spPr bwMode="auto">
          <a:xfrm>
            <a:off x="2087563" y="3357563"/>
            <a:ext cx="684212" cy="2159000"/>
          </a:xfrm>
          <a:prstGeom prst="line">
            <a:avLst/>
          </a:prstGeom>
          <a:noFill/>
          <a:ln w="19050" algn="ctr">
            <a:solidFill>
              <a:srgbClr val="FF0066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80" name="Rectangle 2"/>
          <p:cNvSpPr>
            <a:spLocks noChangeArrowheads="1"/>
          </p:cNvSpPr>
          <p:nvPr/>
        </p:nvSpPr>
        <p:spPr bwMode="auto">
          <a:xfrm>
            <a:off x="1285875" y="6021388"/>
            <a:ext cx="6537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altLang="en-US" sz="2400">
                <a:solidFill>
                  <a:srgbClr val="FF9900"/>
                </a:solidFill>
                <a:latin typeface="Times New Roman" pitchFamily="18" charset="0"/>
              </a:rPr>
              <a:t>Estamos compuestos de moléculas, como el ADN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6" descr="quarks_lept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334327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1027"/>
          <p:cNvSpPr txBox="1">
            <a:spLocks noChangeArrowheads="1"/>
          </p:cNvSpPr>
          <p:nvPr/>
        </p:nvSpPr>
        <p:spPr bwMode="auto">
          <a:xfrm>
            <a:off x="1933575" y="438150"/>
            <a:ext cx="52911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altLang="en-US" sz="2400" dirty="0" err="1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Siglo</a:t>
            </a: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 se </a:t>
            </a:r>
            <a:r>
              <a:rPr lang="en-US" altLang="en-US" sz="2400" dirty="0" err="1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llegó</a:t>
            </a: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</a:p>
          <a:p>
            <a:pPr>
              <a:defRPr/>
            </a:pPr>
            <a:r>
              <a:rPr lang="en-US" altLang="en-US" sz="2400" dirty="0" err="1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Tabla</a:t>
            </a: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Periódica</a:t>
            </a: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hoy en </a:t>
            </a:r>
            <a:r>
              <a:rPr lang="en-US" altLang="en-US" sz="2400" dirty="0" err="1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</a:t>
            </a:r>
            <a:endParaRPr lang="es-ES" altLang="en-US" sz="2400" dirty="0" smtClean="0">
              <a:solidFill>
                <a:schemeClr val="fol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Rectangle 1028"/>
          <p:cNvSpPr>
            <a:spLocks noChangeArrowheads="1"/>
          </p:cNvSpPr>
          <p:nvPr/>
        </p:nvSpPr>
        <p:spPr bwMode="auto">
          <a:xfrm>
            <a:off x="2705100" y="1549400"/>
            <a:ext cx="3733800" cy="76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1509" name="Rectangle 1029"/>
          <p:cNvSpPr>
            <a:spLocks noChangeArrowheads="1"/>
          </p:cNvSpPr>
          <p:nvPr/>
        </p:nvSpPr>
        <p:spPr bwMode="auto">
          <a:xfrm>
            <a:off x="6208713" y="1473200"/>
            <a:ext cx="76200" cy="426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12900" y="1663700"/>
            <a:ext cx="6092825" cy="4548188"/>
            <a:chOff x="1612900" y="1663700"/>
            <a:chExt cx="6092825" cy="4548188"/>
          </a:xfrm>
        </p:grpSpPr>
        <p:grpSp>
          <p:nvGrpSpPr>
            <p:cNvPr id="21512" name="Group 1062"/>
            <p:cNvGrpSpPr>
              <a:grpSpLocks/>
            </p:cNvGrpSpPr>
            <p:nvPr/>
          </p:nvGrpSpPr>
          <p:grpSpPr bwMode="auto">
            <a:xfrm>
              <a:off x="1917700" y="4710119"/>
              <a:ext cx="1600200" cy="688976"/>
              <a:chOff x="1208" y="2631"/>
              <a:chExt cx="1008" cy="434"/>
            </a:xfrm>
          </p:grpSpPr>
          <p:sp>
            <p:nvSpPr>
              <p:cNvPr id="21555" name="Text Box 1063"/>
              <p:cNvSpPr txBox="1">
                <a:spLocks noChangeArrowheads="1"/>
              </p:cNvSpPr>
              <p:nvPr/>
            </p:nvSpPr>
            <p:spPr bwMode="auto">
              <a:xfrm flipH="1">
                <a:off x="1208" y="2832"/>
                <a:ext cx="439" cy="233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en-US" altLang="en-US" sz="1800" b="0">
                    <a:solidFill>
                      <a:schemeClr val="accent1"/>
                    </a:solidFill>
                    <a:latin typeface="Arial" charset="0"/>
                  </a:rPr>
                  <a:t>1897</a:t>
                </a:r>
                <a:endParaRPr lang="es-ES" altLang="en-US" sz="1800" b="0">
                  <a:solidFill>
                    <a:schemeClr val="accent1"/>
                  </a:solidFill>
                  <a:latin typeface="Arial" charset="0"/>
                </a:endParaRPr>
              </a:p>
            </p:txBody>
          </p:sp>
          <p:sp>
            <p:nvSpPr>
              <p:cNvPr id="21556" name="Line 1064"/>
              <p:cNvSpPr>
                <a:spLocks noChangeShapeType="1"/>
              </p:cNvSpPr>
              <p:nvPr/>
            </p:nvSpPr>
            <p:spPr bwMode="auto">
              <a:xfrm rot="11815650" flipH="1">
                <a:off x="1706" y="2631"/>
                <a:ext cx="510" cy="40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1513" name="Group 1169"/>
            <p:cNvGrpSpPr>
              <a:grpSpLocks/>
            </p:cNvGrpSpPr>
            <p:nvPr/>
          </p:nvGrpSpPr>
          <p:grpSpPr bwMode="auto">
            <a:xfrm>
              <a:off x="1612900" y="1663700"/>
              <a:ext cx="6092825" cy="4548188"/>
              <a:chOff x="1016" y="1048"/>
              <a:chExt cx="3838" cy="2865"/>
            </a:xfrm>
          </p:grpSpPr>
          <p:grpSp>
            <p:nvGrpSpPr>
              <p:cNvPr id="21514" name="Group 1030"/>
              <p:cNvGrpSpPr>
                <a:grpSpLocks/>
              </p:cNvGrpSpPr>
              <p:nvPr/>
            </p:nvGrpSpPr>
            <p:grpSpPr bwMode="auto">
              <a:xfrm>
                <a:off x="3593" y="1400"/>
                <a:ext cx="1061" cy="336"/>
                <a:chOff x="3593" y="1064"/>
                <a:chExt cx="1061" cy="336"/>
              </a:xfrm>
            </p:grpSpPr>
            <p:sp>
              <p:nvSpPr>
                <p:cNvPr id="21553" name="Text Box 1031"/>
                <p:cNvSpPr txBox="1">
                  <a:spLocks noChangeArrowheads="1"/>
                </p:cNvSpPr>
                <p:nvPr/>
              </p:nvSpPr>
              <p:spPr bwMode="auto">
                <a:xfrm>
                  <a:off x="4215" y="1064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rgbClr val="FFFF00"/>
                      </a:solidFill>
                      <a:latin typeface="Arial" charset="0"/>
                    </a:rPr>
                    <a:t>1923</a:t>
                  </a:r>
                  <a:endParaRPr lang="es-ES" altLang="en-US" sz="1800" b="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  <p:sp>
              <p:nvSpPr>
                <p:cNvPr id="21554" name="Line 1032"/>
                <p:cNvSpPr>
                  <a:spLocks noChangeShapeType="1"/>
                </p:cNvSpPr>
                <p:nvPr/>
              </p:nvSpPr>
              <p:spPr bwMode="auto">
                <a:xfrm rot="9784350" flipV="1">
                  <a:off x="3593" y="1279"/>
                  <a:ext cx="646" cy="121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15" name="Group 1033"/>
              <p:cNvGrpSpPr>
                <a:grpSpLocks/>
              </p:cNvGrpSpPr>
              <p:nvPr/>
            </p:nvGrpSpPr>
            <p:grpSpPr bwMode="auto">
              <a:xfrm>
                <a:off x="1056" y="1680"/>
                <a:ext cx="1612" cy="644"/>
                <a:chOff x="1092" y="1344"/>
                <a:chExt cx="1612" cy="644"/>
              </a:xfrm>
            </p:grpSpPr>
            <p:sp>
              <p:nvSpPr>
                <p:cNvPr id="21549" name="Text Box 1034"/>
                <p:cNvSpPr txBox="1">
                  <a:spLocks noChangeArrowheads="1"/>
                </p:cNvSpPr>
                <p:nvPr/>
              </p:nvSpPr>
              <p:spPr bwMode="auto">
                <a:xfrm>
                  <a:off x="1092" y="1344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rgbClr val="FFFF00"/>
                      </a:solidFill>
                      <a:latin typeface="Arial" charset="0"/>
                    </a:rPr>
                    <a:t>1967</a:t>
                  </a:r>
                  <a:endParaRPr lang="es-ES" altLang="en-US" sz="1800" b="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  <p:sp>
              <p:nvSpPr>
                <p:cNvPr id="21550" name="Line 1035"/>
                <p:cNvSpPr>
                  <a:spLocks noChangeShapeType="1"/>
                </p:cNvSpPr>
                <p:nvPr/>
              </p:nvSpPr>
              <p:spPr bwMode="auto">
                <a:xfrm rot="1116423" flipV="1">
                  <a:off x="1536" y="1440"/>
                  <a:ext cx="816" cy="144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1551" name="Line 1036"/>
                <p:cNvSpPr>
                  <a:spLocks noChangeShapeType="1"/>
                </p:cNvSpPr>
                <p:nvPr/>
              </p:nvSpPr>
              <p:spPr bwMode="auto">
                <a:xfrm rot="2032321" flipV="1">
                  <a:off x="1888" y="1616"/>
                  <a:ext cx="816" cy="144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1552" name="Line 1037"/>
                <p:cNvSpPr>
                  <a:spLocks noChangeShapeType="1"/>
                </p:cNvSpPr>
                <p:nvPr/>
              </p:nvSpPr>
              <p:spPr bwMode="auto">
                <a:xfrm rot="3163817" flipV="1">
                  <a:off x="1822" y="1646"/>
                  <a:ext cx="576" cy="108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16" name="Group 1038"/>
              <p:cNvGrpSpPr>
                <a:grpSpLocks/>
              </p:cNvGrpSpPr>
              <p:nvPr/>
            </p:nvGrpSpPr>
            <p:grpSpPr bwMode="auto">
              <a:xfrm>
                <a:off x="3157" y="1056"/>
                <a:ext cx="1305" cy="665"/>
                <a:chOff x="3157" y="720"/>
                <a:chExt cx="1305" cy="665"/>
              </a:xfrm>
            </p:grpSpPr>
            <p:sp>
              <p:nvSpPr>
                <p:cNvPr id="21547" name="Text Box 1039"/>
                <p:cNvSpPr txBox="1">
                  <a:spLocks noChangeArrowheads="1"/>
                </p:cNvSpPr>
                <p:nvPr/>
              </p:nvSpPr>
              <p:spPr bwMode="auto">
                <a:xfrm>
                  <a:off x="4023" y="720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chemeClr val="accent1"/>
                      </a:solidFill>
                      <a:latin typeface="Arial" charset="0"/>
                    </a:rPr>
                    <a:t>1995</a:t>
                  </a:r>
                  <a:endParaRPr lang="es-ES" altLang="en-US" sz="1800" b="0">
                    <a:solidFill>
                      <a:schemeClr val="accent1"/>
                    </a:solidFill>
                    <a:latin typeface="Arial" charset="0"/>
                  </a:endParaRPr>
                </a:p>
              </p:txBody>
            </p:sp>
            <p:sp>
              <p:nvSpPr>
                <p:cNvPr id="21548" name="Line 1040"/>
                <p:cNvSpPr>
                  <a:spLocks noChangeShapeType="1"/>
                </p:cNvSpPr>
                <p:nvPr/>
              </p:nvSpPr>
              <p:spPr bwMode="auto">
                <a:xfrm rot="9784350" flipV="1">
                  <a:off x="3157" y="1079"/>
                  <a:ext cx="930" cy="306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17" name="Group 1041"/>
              <p:cNvGrpSpPr>
                <a:grpSpLocks/>
              </p:cNvGrpSpPr>
              <p:nvPr/>
            </p:nvGrpSpPr>
            <p:grpSpPr bwMode="auto">
              <a:xfrm>
                <a:off x="3196" y="1760"/>
                <a:ext cx="1602" cy="295"/>
                <a:chOff x="3196" y="1424"/>
                <a:chExt cx="1602" cy="295"/>
              </a:xfrm>
            </p:grpSpPr>
            <p:sp>
              <p:nvSpPr>
                <p:cNvPr id="21545" name="Text Box 1042"/>
                <p:cNvSpPr txBox="1">
                  <a:spLocks noChangeArrowheads="1"/>
                </p:cNvSpPr>
                <p:nvPr/>
              </p:nvSpPr>
              <p:spPr bwMode="auto">
                <a:xfrm>
                  <a:off x="4359" y="1424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chemeClr val="accent1"/>
                      </a:solidFill>
                      <a:latin typeface="Arial" charset="0"/>
                    </a:rPr>
                    <a:t>1979</a:t>
                  </a:r>
                  <a:endParaRPr lang="es-ES" altLang="en-US" sz="1800" b="0">
                    <a:solidFill>
                      <a:schemeClr val="accent1"/>
                    </a:solidFill>
                    <a:latin typeface="Arial" charset="0"/>
                  </a:endParaRPr>
                </a:p>
              </p:txBody>
            </p:sp>
            <p:sp>
              <p:nvSpPr>
                <p:cNvPr id="21546" name="Line 1043"/>
                <p:cNvSpPr>
                  <a:spLocks noChangeShapeType="1"/>
                </p:cNvSpPr>
                <p:nvPr/>
              </p:nvSpPr>
              <p:spPr bwMode="auto">
                <a:xfrm rot="9784350">
                  <a:off x="3196" y="1672"/>
                  <a:ext cx="1174" cy="47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18" name="Group 1044"/>
              <p:cNvGrpSpPr>
                <a:grpSpLocks/>
              </p:cNvGrpSpPr>
              <p:nvPr/>
            </p:nvGrpSpPr>
            <p:grpSpPr bwMode="auto">
              <a:xfrm>
                <a:off x="3663" y="2112"/>
                <a:ext cx="1183" cy="233"/>
                <a:chOff x="3663" y="1776"/>
                <a:chExt cx="1183" cy="233"/>
              </a:xfrm>
            </p:grpSpPr>
            <p:sp>
              <p:nvSpPr>
                <p:cNvPr id="21543" name="Text Box 1045"/>
                <p:cNvSpPr txBox="1">
                  <a:spLocks noChangeArrowheads="1"/>
                </p:cNvSpPr>
                <p:nvPr/>
              </p:nvSpPr>
              <p:spPr bwMode="auto">
                <a:xfrm>
                  <a:off x="4407" y="1776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chemeClr val="accent1"/>
                      </a:solidFill>
                      <a:latin typeface="Arial" charset="0"/>
                    </a:rPr>
                    <a:t>1979</a:t>
                  </a:r>
                  <a:endParaRPr lang="es-ES" altLang="en-US" sz="1800" b="0">
                    <a:solidFill>
                      <a:schemeClr val="accent1"/>
                    </a:solidFill>
                    <a:latin typeface="Arial" charset="0"/>
                  </a:endParaRPr>
                </a:p>
              </p:txBody>
            </p:sp>
            <p:sp>
              <p:nvSpPr>
                <p:cNvPr id="21544" name="Line 1046"/>
                <p:cNvSpPr>
                  <a:spLocks noChangeShapeType="1"/>
                </p:cNvSpPr>
                <p:nvPr/>
              </p:nvSpPr>
              <p:spPr bwMode="auto">
                <a:xfrm rot="9917039">
                  <a:off x="3663" y="1824"/>
                  <a:ext cx="724" cy="184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19" name="Group 1047"/>
              <p:cNvGrpSpPr>
                <a:grpSpLocks/>
              </p:cNvGrpSpPr>
              <p:nvPr/>
            </p:nvGrpSpPr>
            <p:grpSpPr bwMode="auto">
              <a:xfrm>
                <a:off x="3657" y="2975"/>
                <a:ext cx="1005" cy="434"/>
                <a:chOff x="3657" y="2639"/>
                <a:chExt cx="1005" cy="434"/>
              </a:xfrm>
            </p:grpSpPr>
            <p:sp>
              <p:nvSpPr>
                <p:cNvPr id="21541" name="Text Box 1048"/>
                <p:cNvSpPr txBox="1">
                  <a:spLocks noChangeArrowheads="1"/>
                </p:cNvSpPr>
                <p:nvPr/>
              </p:nvSpPr>
              <p:spPr bwMode="auto">
                <a:xfrm>
                  <a:off x="4223" y="2840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rgbClr val="FFFF00"/>
                      </a:solidFill>
                      <a:latin typeface="Arial" charset="0"/>
                    </a:rPr>
                    <a:t>1983</a:t>
                  </a:r>
                  <a:endParaRPr lang="es-ES" altLang="en-US" sz="1800" b="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  <p:sp>
              <p:nvSpPr>
                <p:cNvPr id="21542" name="Line 1049"/>
                <p:cNvSpPr>
                  <a:spLocks noChangeShapeType="1"/>
                </p:cNvSpPr>
                <p:nvPr/>
              </p:nvSpPr>
              <p:spPr bwMode="auto">
                <a:xfrm rot="9784350">
                  <a:off x="3657" y="2639"/>
                  <a:ext cx="510" cy="407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20" name="Group 1050"/>
              <p:cNvGrpSpPr>
                <a:grpSpLocks/>
              </p:cNvGrpSpPr>
              <p:nvPr/>
            </p:nvGrpSpPr>
            <p:grpSpPr bwMode="auto">
              <a:xfrm>
                <a:off x="3301" y="2930"/>
                <a:ext cx="1058" cy="983"/>
                <a:chOff x="3301" y="2594"/>
                <a:chExt cx="1058" cy="983"/>
              </a:xfrm>
            </p:grpSpPr>
            <p:sp>
              <p:nvSpPr>
                <p:cNvPr id="21539" name="Text Box 1051"/>
                <p:cNvSpPr txBox="1">
                  <a:spLocks noChangeArrowheads="1"/>
                </p:cNvSpPr>
                <p:nvPr/>
              </p:nvSpPr>
              <p:spPr bwMode="auto">
                <a:xfrm>
                  <a:off x="3920" y="3344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rgbClr val="FFFF00"/>
                      </a:solidFill>
                      <a:latin typeface="Arial" charset="0"/>
                    </a:rPr>
                    <a:t>1970</a:t>
                  </a:r>
                  <a:endParaRPr lang="es-ES" altLang="en-US" sz="1800" b="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  <p:sp>
              <p:nvSpPr>
                <p:cNvPr id="21540" name="Line 1052"/>
                <p:cNvSpPr>
                  <a:spLocks noChangeShapeType="1"/>
                </p:cNvSpPr>
                <p:nvPr/>
              </p:nvSpPr>
              <p:spPr bwMode="auto">
                <a:xfrm rot="9784350">
                  <a:off x="3301" y="2594"/>
                  <a:ext cx="618" cy="854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21" name="Group 1053"/>
              <p:cNvGrpSpPr>
                <a:grpSpLocks/>
              </p:cNvGrpSpPr>
              <p:nvPr/>
            </p:nvGrpSpPr>
            <p:grpSpPr bwMode="auto">
              <a:xfrm>
                <a:off x="3594" y="2464"/>
                <a:ext cx="1260" cy="244"/>
                <a:chOff x="3594" y="2128"/>
                <a:chExt cx="1260" cy="244"/>
              </a:xfrm>
            </p:grpSpPr>
            <p:sp>
              <p:nvSpPr>
                <p:cNvPr id="21537" name="Text Box 1054"/>
                <p:cNvSpPr txBox="1">
                  <a:spLocks noChangeArrowheads="1"/>
                </p:cNvSpPr>
                <p:nvPr/>
              </p:nvSpPr>
              <p:spPr bwMode="auto">
                <a:xfrm>
                  <a:off x="4415" y="2128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rgbClr val="FFFF00"/>
                      </a:solidFill>
                      <a:latin typeface="Arial" charset="0"/>
                    </a:rPr>
                    <a:t>1983</a:t>
                  </a:r>
                  <a:endParaRPr lang="es-ES" altLang="en-US" sz="1800" b="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  <p:sp>
              <p:nvSpPr>
                <p:cNvPr id="21538" name="Line 1055"/>
                <p:cNvSpPr>
                  <a:spLocks noChangeShapeType="1"/>
                </p:cNvSpPr>
                <p:nvPr/>
              </p:nvSpPr>
              <p:spPr bwMode="auto">
                <a:xfrm rot="9847149">
                  <a:off x="3594" y="2149"/>
                  <a:ext cx="798" cy="223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22" name="Group 1056"/>
              <p:cNvGrpSpPr>
                <a:grpSpLocks/>
              </p:cNvGrpSpPr>
              <p:nvPr/>
            </p:nvGrpSpPr>
            <p:grpSpPr bwMode="auto">
              <a:xfrm>
                <a:off x="3244" y="2541"/>
                <a:ext cx="1554" cy="578"/>
                <a:chOff x="3244" y="2205"/>
                <a:chExt cx="1554" cy="578"/>
              </a:xfrm>
            </p:grpSpPr>
            <p:sp>
              <p:nvSpPr>
                <p:cNvPr id="21535" name="Text Box 1057"/>
                <p:cNvSpPr txBox="1">
                  <a:spLocks noChangeArrowheads="1"/>
                </p:cNvSpPr>
                <p:nvPr/>
              </p:nvSpPr>
              <p:spPr bwMode="auto">
                <a:xfrm>
                  <a:off x="4359" y="2496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chemeClr val="accent1"/>
                      </a:solidFill>
                      <a:latin typeface="Arial" charset="0"/>
                    </a:rPr>
                    <a:t>2000</a:t>
                  </a:r>
                  <a:endParaRPr lang="es-ES" altLang="en-US" sz="1800" b="0">
                    <a:solidFill>
                      <a:schemeClr val="accent1"/>
                    </a:solidFill>
                    <a:latin typeface="Arial" charset="0"/>
                  </a:endParaRPr>
                </a:p>
              </p:txBody>
            </p:sp>
            <p:sp>
              <p:nvSpPr>
                <p:cNvPr id="21536" name="Line 1058"/>
                <p:cNvSpPr>
                  <a:spLocks noChangeShapeType="1"/>
                </p:cNvSpPr>
                <p:nvPr/>
              </p:nvSpPr>
              <p:spPr bwMode="auto">
                <a:xfrm rot="9784350">
                  <a:off x="3244" y="2205"/>
                  <a:ext cx="1045" cy="578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23" name="Group 1059"/>
              <p:cNvGrpSpPr>
                <a:grpSpLocks/>
              </p:cNvGrpSpPr>
              <p:nvPr/>
            </p:nvGrpSpPr>
            <p:grpSpPr bwMode="auto">
              <a:xfrm>
                <a:off x="1408" y="1048"/>
                <a:ext cx="1350" cy="659"/>
                <a:chOff x="1408" y="712"/>
                <a:chExt cx="1350" cy="659"/>
              </a:xfrm>
            </p:grpSpPr>
            <p:sp>
              <p:nvSpPr>
                <p:cNvPr id="21533" name="Text Box 1060"/>
                <p:cNvSpPr txBox="1">
                  <a:spLocks noChangeArrowheads="1"/>
                </p:cNvSpPr>
                <p:nvPr/>
              </p:nvSpPr>
              <p:spPr bwMode="auto">
                <a:xfrm flipH="1">
                  <a:off x="1408" y="712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rgbClr val="FFFF00"/>
                      </a:solidFill>
                      <a:latin typeface="Arial" charset="0"/>
                    </a:rPr>
                    <a:t>1974</a:t>
                  </a:r>
                  <a:endParaRPr lang="es-ES" altLang="en-US" sz="1800" b="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  <p:sp>
              <p:nvSpPr>
                <p:cNvPr id="21534" name="Line 1061"/>
                <p:cNvSpPr>
                  <a:spLocks noChangeShapeType="1"/>
                </p:cNvSpPr>
                <p:nvPr/>
              </p:nvSpPr>
              <p:spPr bwMode="auto">
                <a:xfrm rot="-9784350" flipH="1" flipV="1">
                  <a:off x="1792" y="1076"/>
                  <a:ext cx="966" cy="295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24" name="Group 1065"/>
              <p:cNvGrpSpPr>
                <a:grpSpLocks/>
              </p:cNvGrpSpPr>
              <p:nvPr/>
            </p:nvGrpSpPr>
            <p:grpSpPr bwMode="auto">
              <a:xfrm>
                <a:off x="1536" y="2922"/>
                <a:ext cx="1036" cy="983"/>
                <a:chOff x="1536" y="2586"/>
                <a:chExt cx="1036" cy="983"/>
              </a:xfrm>
            </p:grpSpPr>
            <p:sp>
              <p:nvSpPr>
                <p:cNvPr id="21531" name="Text Box 1066"/>
                <p:cNvSpPr txBox="1">
                  <a:spLocks noChangeArrowheads="1"/>
                </p:cNvSpPr>
                <p:nvPr/>
              </p:nvSpPr>
              <p:spPr bwMode="auto">
                <a:xfrm flipH="1">
                  <a:off x="1536" y="3336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chemeClr val="accent1"/>
                      </a:solidFill>
                      <a:latin typeface="Arial" charset="0"/>
                    </a:rPr>
                    <a:t>1936</a:t>
                  </a:r>
                  <a:endParaRPr lang="es-ES" altLang="en-US" sz="1800" b="0">
                    <a:solidFill>
                      <a:schemeClr val="accent1"/>
                    </a:solidFill>
                    <a:latin typeface="Arial" charset="0"/>
                  </a:endParaRPr>
                </a:p>
              </p:txBody>
            </p:sp>
            <p:sp>
              <p:nvSpPr>
                <p:cNvPr id="21532" name="Line 1067"/>
                <p:cNvSpPr>
                  <a:spLocks noChangeShapeType="1"/>
                </p:cNvSpPr>
                <p:nvPr/>
              </p:nvSpPr>
              <p:spPr bwMode="auto">
                <a:xfrm rot="11815650" flipH="1">
                  <a:off x="1954" y="2586"/>
                  <a:ext cx="618" cy="854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25" name="Group 1068"/>
              <p:cNvGrpSpPr>
                <a:grpSpLocks/>
              </p:cNvGrpSpPr>
              <p:nvPr/>
            </p:nvGrpSpPr>
            <p:grpSpPr bwMode="auto">
              <a:xfrm>
                <a:off x="1016" y="2456"/>
                <a:ext cx="1263" cy="244"/>
                <a:chOff x="1016" y="2120"/>
                <a:chExt cx="1263" cy="244"/>
              </a:xfrm>
            </p:grpSpPr>
            <p:sp>
              <p:nvSpPr>
                <p:cNvPr id="21529" name="Text Box 1069"/>
                <p:cNvSpPr txBox="1">
                  <a:spLocks noChangeArrowheads="1"/>
                </p:cNvSpPr>
                <p:nvPr/>
              </p:nvSpPr>
              <p:spPr bwMode="auto">
                <a:xfrm flipH="1">
                  <a:off x="1016" y="2120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rgbClr val="FFFF00"/>
                      </a:solidFill>
                      <a:latin typeface="Arial" charset="0"/>
                    </a:rPr>
                    <a:t>1956</a:t>
                  </a:r>
                  <a:endParaRPr lang="es-ES" altLang="en-US" sz="1800" b="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  <p:sp>
              <p:nvSpPr>
                <p:cNvPr id="21530" name="Line 1070"/>
                <p:cNvSpPr>
                  <a:spLocks noChangeShapeType="1"/>
                </p:cNvSpPr>
                <p:nvPr/>
              </p:nvSpPr>
              <p:spPr bwMode="auto">
                <a:xfrm rot="11752851" flipH="1">
                  <a:off x="1481" y="2141"/>
                  <a:ext cx="798" cy="223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1526" name="Group 1071"/>
              <p:cNvGrpSpPr>
                <a:grpSpLocks/>
              </p:cNvGrpSpPr>
              <p:nvPr/>
            </p:nvGrpSpPr>
            <p:grpSpPr bwMode="auto">
              <a:xfrm>
                <a:off x="1072" y="2533"/>
                <a:ext cx="1557" cy="578"/>
                <a:chOff x="1072" y="2197"/>
                <a:chExt cx="1557" cy="578"/>
              </a:xfrm>
            </p:grpSpPr>
            <p:sp>
              <p:nvSpPr>
                <p:cNvPr id="21527" name="Text Box 1072"/>
                <p:cNvSpPr txBox="1">
                  <a:spLocks noChangeArrowheads="1"/>
                </p:cNvSpPr>
                <p:nvPr/>
              </p:nvSpPr>
              <p:spPr bwMode="auto">
                <a:xfrm flipH="1">
                  <a:off x="1072" y="2488"/>
                  <a:ext cx="439" cy="233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/>
                  <a:r>
                    <a:rPr lang="en-US" altLang="en-US" sz="1800" b="0">
                      <a:solidFill>
                        <a:srgbClr val="FFFF00"/>
                      </a:solidFill>
                      <a:latin typeface="Arial" charset="0"/>
                    </a:rPr>
                    <a:t>1962</a:t>
                  </a:r>
                  <a:endParaRPr lang="es-ES" altLang="en-US" sz="1800" b="0">
                    <a:solidFill>
                      <a:srgbClr val="FFFF00"/>
                    </a:solidFill>
                    <a:latin typeface="Arial" charset="0"/>
                  </a:endParaRPr>
                </a:p>
              </p:txBody>
            </p:sp>
            <p:sp>
              <p:nvSpPr>
                <p:cNvPr id="21528" name="Line 1073"/>
                <p:cNvSpPr>
                  <a:spLocks noChangeShapeType="1"/>
                </p:cNvSpPr>
                <p:nvPr/>
              </p:nvSpPr>
              <p:spPr bwMode="auto">
                <a:xfrm rot="11815650" flipH="1">
                  <a:off x="1584" y="2197"/>
                  <a:ext cx="1045" cy="578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  <p:sp>
        <p:nvSpPr>
          <p:cNvPr id="21511" name="Rectangle 2"/>
          <p:cNvSpPr>
            <a:spLocks noChangeArrowheads="1"/>
          </p:cNvSpPr>
          <p:nvPr/>
        </p:nvSpPr>
        <p:spPr bwMode="auto">
          <a:xfrm>
            <a:off x="2203450" y="6115050"/>
            <a:ext cx="4737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00"/>
                </a:solidFill>
                <a:latin typeface="Times New Roman" pitchFamily="18" charset="0"/>
              </a:rPr>
              <a:t>El “Modelo Estándar” </a:t>
            </a:r>
            <a:endParaRPr lang="en-US" altLang="en-US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quarks_lept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334327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1027"/>
          <p:cNvSpPr txBox="1">
            <a:spLocks noChangeArrowheads="1"/>
          </p:cNvSpPr>
          <p:nvPr/>
        </p:nvSpPr>
        <p:spPr bwMode="auto">
          <a:xfrm>
            <a:off x="1933575" y="438150"/>
            <a:ext cx="52911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altLang="en-US" sz="2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altLang="en-US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altLang="en-US" sz="2400" dirty="0" err="1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Siglo</a:t>
            </a: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 se </a:t>
            </a:r>
            <a:r>
              <a:rPr lang="en-US" altLang="en-US" sz="2400" dirty="0" err="1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llegó</a:t>
            </a: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</a:p>
          <a:p>
            <a:pPr>
              <a:defRPr/>
            </a:pPr>
            <a:r>
              <a:rPr lang="en-US" altLang="en-US" sz="2400" dirty="0" err="1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Tabla</a:t>
            </a: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Periódica</a:t>
            </a:r>
            <a:r>
              <a:rPr lang="en-US" altLang="en-US" sz="24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hoy en </a:t>
            </a:r>
            <a:r>
              <a:rPr lang="en-US" altLang="en-US" sz="2400" dirty="0" err="1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</a:t>
            </a:r>
            <a:endParaRPr lang="es-ES" altLang="en-US" sz="2400" dirty="0" smtClean="0">
              <a:solidFill>
                <a:schemeClr val="fol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Rectangle 1028"/>
          <p:cNvSpPr>
            <a:spLocks noChangeArrowheads="1"/>
          </p:cNvSpPr>
          <p:nvPr/>
        </p:nvSpPr>
        <p:spPr bwMode="auto">
          <a:xfrm>
            <a:off x="2705100" y="1549400"/>
            <a:ext cx="3733800" cy="76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2533" name="Rectangle 1029"/>
          <p:cNvSpPr>
            <a:spLocks noChangeArrowheads="1"/>
          </p:cNvSpPr>
          <p:nvPr/>
        </p:nvSpPr>
        <p:spPr bwMode="auto">
          <a:xfrm>
            <a:off x="6208713" y="1473200"/>
            <a:ext cx="76200" cy="426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2534" name="Rectangle 2"/>
          <p:cNvSpPr>
            <a:spLocks noChangeArrowheads="1"/>
          </p:cNvSpPr>
          <p:nvPr/>
        </p:nvSpPr>
        <p:spPr bwMode="auto">
          <a:xfrm>
            <a:off x="2203450" y="6115050"/>
            <a:ext cx="4737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00"/>
                </a:solidFill>
                <a:latin typeface="Times New Roman" pitchFamily="18" charset="0"/>
              </a:rPr>
              <a:t>El “Modelo Estándar” </a:t>
            </a:r>
            <a:endParaRPr lang="en-US" altLang="en-US" sz="3600">
              <a:solidFill>
                <a:srgbClr val="FFFF00"/>
              </a:solidFill>
            </a:endParaRPr>
          </a:p>
        </p:txBody>
      </p:sp>
      <p:grpSp>
        <p:nvGrpSpPr>
          <p:cNvPr id="53" name="Group 1035"/>
          <p:cNvGrpSpPr>
            <a:grpSpLocks/>
          </p:cNvGrpSpPr>
          <p:nvPr/>
        </p:nvGrpSpPr>
        <p:grpSpPr bwMode="auto">
          <a:xfrm>
            <a:off x="179388" y="5151438"/>
            <a:ext cx="4716462" cy="865187"/>
            <a:chOff x="144" y="2915"/>
            <a:chExt cx="2971" cy="545"/>
          </a:xfrm>
        </p:grpSpPr>
        <p:sp>
          <p:nvSpPr>
            <p:cNvPr id="22551" name="Text Box 1036"/>
            <p:cNvSpPr txBox="1">
              <a:spLocks noChangeArrowheads="1"/>
            </p:cNvSpPr>
            <p:nvPr/>
          </p:nvSpPr>
          <p:spPr bwMode="auto">
            <a:xfrm>
              <a:off x="144" y="3227"/>
              <a:ext cx="2709" cy="233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1800" b="0">
                  <a:solidFill>
                    <a:srgbClr val="FF0066"/>
                  </a:solidFill>
                  <a:latin typeface="Arial" charset="0"/>
                </a:rPr>
                <a:t>Dos parientes más pesados del electrón</a:t>
              </a:r>
              <a:endParaRPr lang="es-ES" altLang="en-US" sz="1800" b="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2552" name="Line 1037"/>
            <p:cNvSpPr>
              <a:spLocks noChangeShapeType="1"/>
            </p:cNvSpPr>
            <p:nvPr/>
          </p:nvSpPr>
          <p:spPr bwMode="auto">
            <a:xfrm rot="20628826" flipV="1">
              <a:off x="1457" y="2962"/>
              <a:ext cx="1658" cy="2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53" name="Line 1038"/>
            <p:cNvSpPr>
              <a:spLocks noChangeShapeType="1"/>
            </p:cNvSpPr>
            <p:nvPr/>
          </p:nvSpPr>
          <p:spPr bwMode="auto">
            <a:xfrm rot="20628826" flipV="1">
              <a:off x="1443" y="2915"/>
              <a:ext cx="1336" cy="129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7" name="Group 1039"/>
          <p:cNvGrpSpPr>
            <a:grpSpLocks/>
          </p:cNvGrpSpPr>
          <p:nvPr/>
        </p:nvGrpSpPr>
        <p:grpSpPr bwMode="auto">
          <a:xfrm>
            <a:off x="5513388" y="2276475"/>
            <a:ext cx="3078162" cy="1408113"/>
            <a:chOff x="3504" y="1104"/>
            <a:chExt cx="1939" cy="887"/>
          </a:xfrm>
        </p:grpSpPr>
        <p:sp>
          <p:nvSpPr>
            <p:cNvPr id="22547" name="Text Box 1040"/>
            <p:cNvSpPr txBox="1">
              <a:spLocks noChangeArrowheads="1"/>
            </p:cNvSpPr>
            <p:nvPr/>
          </p:nvSpPr>
          <p:spPr bwMode="auto">
            <a:xfrm>
              <a:off x="4147" y="1584"/>
              <a:ext cx="1296" cy="407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 b="0">
                  <a:solidFill>
                    <a:srgbClr val="FF0066"/>
                  </a:solidFill>
                  <a:latin typeface="Arial" charset="0"/>
                </a:rPr>
                <a:t>Los responsables </a:t>
              </a:r>
            </a:p>
            <a:p>
              <a:r>
                <a:rPr lang="en-US" altLang="en-US" sz="1800" b="0">
                  <a:solidFill>
                    <a:srgbClr val="FF0066"/>
                  </a:solidFill>
                  <a:latin typeface="Arial" charset="0"/>
                </a:rPr>
                <a:t>de las Fuerzas</a:t>
              </a:r>
              <a:endParaRPr lang="es-ES" altLang="en-US" sz="1800" b="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2548" name="Line 1041"/>
            <p:cNvSpPr>
              <a:spLocks noChangeShapeType="1"/>
            </p:cNvSpPr>
            <p:nvPr/>
          </p:nvSpPr>
          <p:spPr bwMode="auto">
            <a:xfrm>
              <a:off x="3504" y="1104"/>
              <a:ext cx="0" cy="38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49" name="Line 1042"/>
            <p:cNvSpPr>
              <a:spLocks noChangeShapeType="1"/>
            </p:cNvSpPr>
            <p:nvPr/>
          </p:nvSpPr>
          <p:spPr bwMode="auto">
            <a:xfrm>
              <a:off x="3504" y="1104"/>
              <a:ext cx="864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50" name="Line 1043"/>
            <p:cNvSpPr>
              <a:spLocks noChangeShapeType="1"/>
            </p:cNvSpPr>
            <p:nvPr/>
          </p:nvSpPr>
          <p:spPr bwMode="auto">
            <a:xfrm>
              <a:off x="4368" y="1104"/>
              <a:ext cx="0" cy="48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2" name="Group 1046"/>
          <p:cNvGrpSpPr>
            <a:grpSpLocks/>
          </p:cNvGrpSpPr>
          <p:nvPr/>
        </p:nvGrpSpPr>
        <p:grpSpPr bwMode="auto">
          <a:xfrm>
            <a:off x="788988" y="2657475"/>
            <a:ext cx="4038600" cy="1371600"/>
            <a:chOff x="528" y="1344"/>
            <a:chExt cx="2544" cy="864"/>
          </a:xfrm>
        </p:grpSpPr>
        <p:sp>
          <p:nvSpPr>
            <p:cNvPr id="22543" name="Text Box 1032"/>
            <p:cNvSpPr txBox="1">
              <a:spLocks noChangeArrowheads="1"/>
            </p:cNvSpPr>
            <p:nvPr/>
          </p:nvSpPr>
          <p:spPr bwMode="auto">
            <a:xfrm>
              <a:off x="528" y="1344"/>
              <a:ext cx="1080" cy="233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1800" b="0">
                  <a:solidFill>
                    <a:srgbClr val="FF0066"/>
                  </a:solidFill>
                  <a:latin typeface="Arial" charset="0"/>
                </a:rPr>
                <a:t>Tres neutrinos </a:t>
              </a:r>
              <a:endParaRPr lang="es-ES" altLang="en-US" sz="1800" b="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22544" name="Line 1033"/>
            <p:cNvSpPr>
              <a:spLocks noChangeShapeType="1"/>
            </p:cNvSpPr>
            <p:nvPr/>
          </p:nvSpPr>
          <p:spPr bwMode="auto">
            <a:xfrm>
              <a:off x="1584" y="1584"/>
              <a:ext cx="1488" cy="62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45" name="Line 1034"/>
            <p:cNvSpPr>
              <a:spLocks noChangeShapeType="1"/>
            </p:cNvSpPr>
            <p:nvPr/>
          </p:nvSpPr>
          <p:spPr bwMode="auto">
            <a:xfrm>
              <a:off x="1584" y="1584"/>
              <a:ext cx="1152" cy="62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46" name="Line 1045"/>
            <p:cNvSpPr>
              <a:spLocks noChangeShapeType="1"/>
            </p:cNvSpPr>
            <p:nvPr/>
          </p:nvSpPr>
          <p:spPr bwMode="auto">
            <a:xfrm>
              <a:off x="1584" y="1584"/>
              <a:ext cx="792" cy="62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2775" y="3284538"/>
            <a:ext cx="3084513" cy="1585912"/>
            <a:chOff x="612032" y="3284540"/>
            <a:chExt cx="3085133" cy="1585216"/>
          </a:xfrm>
        </p:grpSpPr>
        <p:sp>
          <p:nvSpPr>
            <p:cNvPr id="22539" name="Text Box 1032"/>
            <p:cNvSpPr txBox="1">
              <a:spLocks noChangeArrowheads="1"/>
            </p:cNvSpPr>
            <p:nvPr/>
          </p:nvSpPr>
          <p:spPr bwMode="auto">
            <a:xfrm>
              <a:off x="612032" y="4500424"/>
              <a:ext cx="1338828" cy="369332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1800" b="0">
                  <a:solidFill>
                    <a:srgbClr val="0066FF"/>
                  </a:solidFill>
                  <a:latin typeface="Arial" charset="0"/>
                </a:rPr>
                <a:t>El electrón </a:t>
              </a:r>
              <a:endParaRPr lang="es-ES" altLang="en-US" sz="1800" b="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22540" name="Line 1033"/>
            <p:cNvSpPr>
              <a:spLocks noChangeShapeType="1"/>
            </p:cNvSpPr>
            <p:nvPr/>
          </p:nvSpPr>
          <p:spPr bwMode="auto">
            <a:xfrm flipV="1">
              <a:off x="1925212" y="3284540"/>
              <a:ext cx="1771953" cy="18137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41" name="Line 1045"/>
            <p:cNvSpPr>
              <a:spLocks noChangeShapeType="1"/>
            </p:cNvSpPr>
            <p:nvPr/>
          </p:nvSpPr>
          <p:spPr bwMode="auto">
            <a:xfrm>
              <a:off x="1950859" y="4664642"/>
              <a:ext cx="1629077" cy="2044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42" name="Rectangle 2"/>
            <p:cNvSpPr>
              <a:spLocks noChangeArrowheads="1"/>
            </p:cNvSpPr>
            <p:nvPr/>
          </p:nvSpPr>
          <p:spPr bwMode="auto">
            <a:xfrm>
              <a:off x="612032" y="3284540"/>
              <a:ext cx="1313180" cy="369332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 b="0">
                  <a:solidFill>
                    <a:srgbClr val="0066FF"/>
                  </a:solidFill>
                </a:rPr>
                <a:t>Los quarks</a:t>
              </a:r>
              <a:endParaRPr lang="es-ES" altLang="en-US" sz="1800" b="0">
                <a:solidFill>
                  <a:srgbClr val="0066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-300038"/>
            <a:ext cx="10266363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6"/>
          <p:cNvSpPr txBox="1">
            <a:spLocks noChangeArrowheads="1"/>
          </p:cNvSpPr>
          <p:nvPr/>
        </p:nvSpPr>
        <p:spPr bwMode="auto">
          <a:xfrm>
            <a:off x="1641475" y="228600"/>
            <a:ext cx="58594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12446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2446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244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tabLst>
                <a:tab pos="1244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solidFill>
                  <a:srgbClr val="D2D6CC"/>
                </a:solidFill>
              </a:rPr>
              <a:t>El</a:t>
            </a:r>
            <a:r>
              <a:rPr lang="en-US" altLang="en-US" sz="24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rgbClr val="FFFF00"/>
                </a:solidFill>
              </a:rPr>
              <a:t>“Modelo Estándar”</a:t>
            </a:r>
            <a:r>
              <a:rPr lang="en-US" altLang="en-US" sz="2400">
                <a:solidFill>
                  <a:srgbClr val="D2D6CC"/>
                </a:solidFill>
              </a:rPr>
              <a:t> engloba</a:t>
            </a:r>
            <a:r>
              <a:rPr lang="en-US" altLang="en-US" sz="2400">
                <a:solidFill>
                  <a:schemeClr val="bg2"/>
                </a:solidFill>
              </a:rPr>
              <a:t> </a:t>
            </a:r>
          </a:p>
          <a:p>
            <a:r>
              <a:rPr lang="en-US" altLang="en-US" sz="2400">
                <a:solidFill>
                  <a:srgbClr val="D2D6CC"/>
                </a:solidFill>
              </a:rPr>
              <a:t>las fuerzas</a:t>
            </a:r>
            <a:r>
              <a:rPr lang="en-US" altLang="en-US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rgbClr val="FF0066"/>
                </a:solidFill>
              </a:rPr>
              <a:t>electromagnética</a:t>
            </a:r>
            <a:r>
              <a:rPr lang="en-US" altLang="en-US" sz="2400">
                <a:solidFill>
                  <a:srgbClr val="D2D6CC"/>
                </a:solidFill>
              </a:rPr>
              <a:t>,</a:t>
            </a:r>
            <a:r>
              <a:rPr lang="en-US" altLang="en-US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rgbClr val="0066FF"/>
                </a:solidFill>
              </a:rPr>
              <a:t>débil</a:t>
            </a:r>
            <a:r>
              <a:rPr lang="en-US" altLang="en-US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rgbClr val="D2D6CC"/>
                </a:solidFill>
              </a:rPr>
              <a:t>y</a:t>
            </a:r>
            <a:r>
              <a:rPr lang="en-US" altLang="en-US" sz="2400">
                <a:solidFill>
                  <a:schemeClr val="bg1"/>
                </a:solidFill>
              </a:rPr>
              <a:t> </a:t>
            </a:r>
            <a:r>
              <a:rPr lang="en-US" altLang="en-US" sz="2400">
                <a:solidFill>
                  <a:srgbClr val="009900"/>
                </a:solidFill>
              </a:rPr>
              <a:t>fuerte</a:t>
            </a:r>
            <a:r>
              <a:rPr lang="en-US" altLang="en-US" sz="2400">
                <a:solidFill>
                  <a:schemeClr val="bg2"/>
                </a:solidFill>
              </a:rPr>
              <a:t> </a:t>
            </a:r>
          </a:p>
        </p:txBody>
      </p:sp>
      <p:grpSp>
        <p:nvGrpSpPr>
          <p:cNvPr id="90137" name="Group 1049"/>
          <p:cNvGrpSpPr>
            <a:grpSpLocks/>
          </p:cNvGrpSpPr>
          <p:nvPr/>
        </p:nvGrpSpPr>
        <p:grpSpPr bwMode="auto">
          <a:xfrm>
            <a:off x="1062038" y="2480741"/>
            <a:ext cx="1087437" cy="719138"/>
            <a:chOff x="429" y="3024"/>
            <a:chExt cx="685" cy="453"/>
          </a:xfrm>
        </p:grpSpPr>
        <p:sp>
          <p:nvSpPr>
            <p:cNvPr id="24636" name="Line 1050"/>
            <p:cNvSpPr>
              <a:spLocks noChangeShapeType="1"/>
            </p:cNvSpPr>
            <p:nvPr/>
          </p:nvSpPr>
          <p:spPr bwMode="auto">
            <a:xfrm>
              <a:off x="480" y="3216"/>
              <a:ext cx="62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37" name="Line 1051"/>
            <p:cNvSpPr>
              <a:spLocks noChangeShapeType="1"/>
            </p:cNvSpPr>
            <p:nvPr/>
          </p:nvSpPr>
          <p:spPr bwMode="auto">
            <a:xfrm>
              <a:off x="1104" y="3216"/>
              <a:ext cx="0" cy="2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38" name="Line 1052"/>
            <p:cNvSpPr>
              <a:spLocks noChangeShapeType="1"/>
            </p:cNvSpPr>
            <p:nvPr/>
          </p:nvSpPr>
          <p:spPr bwMode="auto">
            <a:xfrm>
              <a:off x="480" y="3456"/>
              <a:ext cx="62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39" name="Text Box 1053"/>
            <p:cNvSpPr txBox="1">
              <a:spLocks noChangeArrowheads="1"/>
            </p:cNvSpPr>
            <p:nvPr/>
          </p:nvSpPr>
          <p:spPr bwMode="auto">
            <a:xfrm>
              <a:off x="478" y="3024"/>
              <a:ext cx="58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600">
                  <a:solidFill>
                    <a:srgbClr val="D2D6CC"/>
                  </a:solidFill>
                </a:rPr>
                <a:t>eléctrica</a:t>
              </a:r>
              <a:endParaRPr lang="es-ES" altLang="en-US" sz="1600">
                <a:solidFill>
                  <a:srgbClr val="D2D6CC"/>
                </a:solidFill>
              </a:endParaRPr>
            </a:p>
          </p:txBody>
        </p:sp>
        <p:sp>
          <p:nvSpPr>
            <p:cNvPr id="24640" name="Rectangle 1054"/>
            <p:cNvSpPr>
              <a:spLocks noChangeArrowheads="1"/>
            </p:cNvSpPr>
            <p:nvPr/>
          </p:nvSpPr>
          <p:spPr bwMode="auto">
            <a:xfrm>
              <a:off x="429" y="3264"/>
              <a:ext cx="68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D2D6CC"/>
                  </a:solidFill>
                  <a:latin typeface="Times New Roman" pitchFamily="18" charset="0"/>
                </a:rPr>
                <a:t>magnética</a:t>
              </a:r>
              <a:endParaRPr lang="es-ES" altLang="en-US">
                <a:solidFill>
                  <a:srgbClr val="D2D6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0143" name="Group 1055"/>
          <p:cNvGrpSpPr>
            <a:grpSpLocks/>
          </p:cNvGrpSpPr>
          <p:nvPr/>
        </p:nvGrpSpPr>
        <p:grpSpPr bwMode="auto">
          <a:xfrm>
            <a:off x="2133600" y="2709341"/>
            <a:ext cx="1752600" cy="338138"/>
            <a:chOff x="1104" y="3168"/>
            <a:chExt cx="1104" cy="213"/>
          </a:xfrm>
        </p:grpSpPr>
        <p:sp>
          <p:nvSpPr>
            <p:cNvPr id="24634" name="Line 1056"/>
            <p:cNvSpPr>
              <a:spLocks noChangeShapeType="1"/>
            </p:cNvSpPr>
            <p:nvPr/>
          </p:nvSpPr>
          <p:spPr bwMode="auto">
            <a:xfrm>
              <a:off x="1104" y="3360"/>
              <a:ext cx="110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35" name="Rectangle 1057"/>
            <p:cNvSpPr>
              <a:spLocks noChangeArrowheads="1"/>
            </p:cNvSpPr>
            <p:nvPr/>
          </p:nvSpPr>
          <p:spPr bwMode="auto">
            <a:xfrm>
              <a:off x="1104" y="3168"/>
              <a:ext cx="105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>
                  <a:solidFill>
                    <a:srgbClr val="FF0066"/>
                  </a:solidFill>
                  <a:latin typeface="Times New Roman" pitchFamily="18" charset="0"/>
                </a:rPr>
                <a:t>electromagnética</a:t>
              </a:r>
              <a:endParaRPr lang="es-ES" altLang="en-US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0146" name="Group 1058"/>
          <p:cNvGrpSpPr>
            <a:grpSpLocks/>
          </p:cNvGrpSpPr>
          <p:nvPr/>
        </p:nvGrpSpPr>
        <p:grpSpPr bwMode="auto">
          <a:xfrm>
            <a:off x="2895600" y="3014141"/>
            <a:ext cx="990600" cy="490538"/>
            <a:chOff x="1584" y="3360"/>
            <a:chExt cx="624" cy="309"/>
          </a:xfrm>
        </p:grpSpPr>
        <p:sp>
          <p:nvSpPr>
            <p:cNvPr id="24631" name="Line 1059"/>
            <p:cNvSpPr>
              <a:spLocks noChangeShapeType="1"/>
            </p:cNvSpPr>
            <p:nvPr/>
          </p:nvSpPr>
          <p:spPr bwMode="auto">
            <a:xfrm rot="16200000" flipH="1">
              <a:off x="2064" y="3504"/>
              <a:ext cx="28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32" name="Line 1060"/>
            <p:cNvSpPr>
              <a:spLocks noChangeShapeType="1"/>
            </p:cNvSpPr>
            <p:nvPr/>
          </p:nvSpPr>
          <p:spPr bwMode="auto">
            <a:xfrm>
              <a:off x="1584" y="3648"/>
              <a:ext cx="62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33" name="Rectangle 1061"/>
            <p:cNvSpPr>
              <a:spLocks noChangeArrowheads="1"/>
            </p:cNvSpPr>
            <p:nvPr/>
          </p:nvSpPr>
          <p:spPr bwMode="auto">
            <a:xfrm>
              <a:off x="1680" y="3456"/>
              <a:ext cx="39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66FF"/>
                  </a:solidFill>
                  <a:latin typeface="Times New Roman" pitchFamily="18" charset="0"/>
                </a:rPr>
                <a:t>débil</a:t>
              </a:r>
              <a:endParaRPr lang="es-ES" altLang="en-US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0150" name="Group 1062"/>
          <p:cNvGrpSpPr>
            <a:grpSpLocks/>
          </p:cNvGrpSpPr>
          <p:nvPr/>
        </p:nvGrpSpPr>
        <p:grpSpPr bwMode="auto">
          <a:xfrm>
            <a:off x="3886200" y="2937941"/>
            <a:ext cx="1295400" cy="338138"/>
            <a:chOff x="2208" y="3312"/>
            <a:chExt cx="816" cy="213"/>
          </a:xfrm>
        </p:grpSpPr>
        <p:sp>
          <p:nvSpPr>
            <p:cNvPr id="24629" name="Line 1063"/>
            <p:cNvSpPr>
              <a:spLocks noChangeShapeType="1"/>
            </p:cNvSpPr>
            <p:nvPr/>
          </p:nvSpPr>
          <p:spPr bwMode="auto">
            <a:xfrm>
              <a:off x="2208" y="3504"/>
              <a:ext cx="81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30" name="Rectangle 1064"/>
            <p:cNvSpPr>
              <a:spLocks noChangeArrowheads="1"/>
            </p:cNvSpPr>
            <p:nvPr/>
          </p:nvSpPr>
          <p:spPr bwMode="auto">
            <a:xfrm>
              <a:off x="2254" y="3312"/>
              <a:ext cx="76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0066"/>
                  </a:solidFill>
                  <a:latin typeface="Times New Roman" pitchFamily="18" charset="0"/>
                </a:rPr>
                <a:t>electro</a:t>
              </a:r>
              <a:r>
                <a:rPr lang="en-US" altLang="en-US">
                  <a:solidFill>
                    <a:srgbClr val="0066FF"/>
                  </a:solidFill>
                  <a:latin typeface="Times New Roman" pitchFamily="18" charset="0"/>
                </a:rPr>
                <a:t>débil</a:t>
              </a:r>
              <a:endParaRPr lang="es-ES" altLang="en-US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0153" name="Group 1065"/>
          <p:cNvGrpSpPr>
            <a:grpSpLocks/>
          </p:cNvGrpSpPr>
          <p:nvPr/>
        </p:nvGrpSpPr>
        <p:grpSpPr bwMode="auto">
          <a:xfrm>
            <a:off x="4191000" y="3242741"/>
            <a:ext cx="990600" cy="566738"/>
            <a:chOff x="2400" y="3504"/>
            <a:chExt cx="624" cy="357"/>
          </a:xfrm>
        </p:grpSpPr>
        <p:sp>
          <p:nvSpPr>
            <p:cNvPr id="24626" name="Line 1066"/>
            <p:cNvSpPr>
              <a:spLocks noChangeShapeType="1"/>
            </p:cNvSpPr>
            <p:nvPr/>
          </p:nvSpPr>
          <p:spPr bwMode="auto">
            <a:xfrm rot="-5400000">
              <a:off x="2856" y="3672"/>
              <a:ext cx="33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27" name="Line 1067"/>
            <p:cNvSpPr>
              <a:spLocks noChangeShapeType="1"/>
            </p:cNvSpPr>
            <p:nvPr/>
          </p:nvSpPr>
          <p:spPr bwMode="auto">
            <a:xfrm>
              <a:off x="2400" y="3840"/>
              <a:ext cx="62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28" name="Rectangle 1068"/>
            <p:cNvSpPr>
              <a:spLocks noChangeArrowheads="1"/>
            </p:cNvSpPr>
            <p:nvPr/>
          </p:nvSpPr>
          <p:spPr bwMode="auto">
            <a:xfrm>
              <a:off x="2495" y="3648"/>
              <a:ext cx="44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9900"/>
                  </a:solidFill>
                  <a:latin typeface="Times New Roman" pitchFamily="18" charset="0"/>
                </a:rPr>
                <a:t>fuerte</a:t>
              </a:r>
              <a:endParaRPr lang="es-ES" altLang="en-US">
                <a:solidFill>
                  <a:srgbClr val="0099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0157" name="Group 1069"/>
          <p:cNvGrpSpPr>
            <a:grpSpLocks/>
          </p:cNvGrpSpPr>
          <p:nvPr/>
        </p:nvGrpSpPr>
        <p:grpSpPr bwMode="auto">
          <a:xfrm>
            <a:off x="5181600" y="3242741"/>
            <a:ext cx="1905000" cy="369888"/>
            <a:chOff x="3024" y="3504"/>
            <a:chExt cx="1200" cy="233"/>
          </a:xfrm>
        </p:grpSpPr>
        <p:sp>
          <p:nvSpPr>
            <p:cNvPr id="24624" name="Line 1070"/>
            <p:cNvSpPr>
              <a:spLocks noChangeShapeType="1"/>
            </p:cNvSpPr>
            <p:nvPr/>
          </p:nvSpPr>
          <p:spPr bwMode="auto">
            <a:xfrm>
              <a:off x="3024" y="3696"/>
              <a:ext cx="12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25" name="Rectangle 1071"/>
            <p:cNvSpPr>
              <a:spLocks noChangeArrowheads="1"/>
            </p:cNvSpPr>
            <p:nvPr/>
          </p:nvSpPr>
          <p:spPr bwMode="auto">
            <a:xfrm>
              <a:off x="3024" y="3504"/>
              <a:ext cx="119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>
                  <a:solidFill>
                    <a:srgbClr val="FFFF00"/>
                  </a:solidFill>
                  <a:latin typeface="Times New Roman" pitchFamily="18" charset="0"/>
                </a:rPr>
                <a:t>Modelo Estándar</a:t>
              </a:r>
              <a:endParaRPr lang="es-ES" altLang="en-US" sz="180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90160" name="Line 1072"/>
          <p:cNvSpPr>
            <a:spLocks noChangeShapeType="1"/>
          </p:cNvSpPr>
          <p:nvPr/>
        </p:nvSpPr>
        <p:spPr bwMode="auto">
          <a:xfrm>
            <a:off x="7086600" y="3852341"/>
            <a:ext cx="990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90161" name="Group 1073"/>
          <p:cNvGrpSpPr>
            <a:grpSpLocks/>
          </p:cNvGrpSpPr>
          <p:nvPr/>
        </p:nvGrpSpPr>
        <p:grpSpPr bwMode="auto">
          <a:xfrm>
            <a:off x="5715000" y="3545954"/>
            <a:ext cx="1371600" cy="644525"/>
            <a:chOff x="3360" y="3695"/>
            <a:chExt cx="864" cy="406"/>
          </a:xfrm>
        </p:grpSpPr>
        <p:sp>
          <p:nvSpPr>
            <p:cNvPr id="24621" name="Line 1074"/>
            <p:cNvSpPr>
              <a:spLocks noChangeShapeType="1"/>
            </p:cNvSpPr>
            <p:nvPr/>
          </p:nvSpPr>
          <p:spPr bwMode="auto">
            <a:xfrm rot="-5400000">
              <a:off x="4031" y="3888"/>
              <a:ext cx="38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22" name="Line 1075"/>
            <p:cNvSpPr>
              <a:spLocks noChangeShapeType="1"/>
            </p:cNvSpPr>
            <p:nvPr/>
          </p:nvSpPr>
          <p:spPr bwMode="auto">
            <a:xfrm>
              <a:off x="3360" y="4080"/>
              <a:ext cx="86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623" name="Rectangle 1076"/>
            <p:cNvSpPr>
              <a:spLocks noChangeArrowheads="1"/>
            </p:cNvSpPr>
            <p:nvPr/>
          </p:nvSpPr>
          <p:spPr bwMode="auto">
            <a:xfrm>
              <a:off x="3405" y="3888"/>
              <a:ext cx="74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9999"/>
                  </a:solidFill>
                  <a:latin typeface="Times New Roman" pitchFamily="18" charset="0"/>
                </a:rPr>
                <a:t>gravitación</a:t>
              </a:r>
              <a:endParaRPr lang="es-ES" altLang="en-US">
                <a:solidFill>
                  <a:srgbClr val="009999"/>
                </a:solidFill>
                <a:latin typeface="Times New Roman" pitchFamily="18" charset="0"/>
              </a:endParaRPr>
            </a:p>
          </p:txBody>
        </p:sp>
      </p:grpSp>
      <p:sp>
        <p:nvSpPr>
          <p:cNvPr id="90165" name="Rectangle 1077"/>
          <p:cNvSpPr>
            <a:spLocks noChangeArrowheads="1"/>
          </p:cNvSpPr>
          <p:nvPr/>
        </p:nvSpPr>
        <p:spPr bwMode="auto">
          <a:xfrm>
            <a:off x="7389813" y="3471341"/>
            <a:ext cx="3730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>
                <a:solidFill>
                  <a:schemeClr val="bg1"/>
                </a:solidFill>
                <a:latin typeface="Arial Black" pitchFamily="34" charset="0"/>
              </a:rPr>
              <a:t>?</a:t>
            </a:r>
            <a:endParaRPr lang="es-ES" altLang="en-US" sz="2400" b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90166" name="Group 1078"/>
          <p:cNvGrpSpPr>
            <a:grpSpLocks/>
          </p:cNvGrpSpPr>
          <p:nvPr/>
        </p:nvGrpSpPr>
        <p:grpSpPr bwMode="auto">
          <a:xfrm>
            <a:off x="685800" y="3064941"/>
            <a:ext cx="2090738" cy="538163"/>
            <a:chOff x="240" y="3743"/>
            <a:chExt cx="1317" cy="339"/>
          </a:xfrm>
        </p:grpSpPr>
        <p:sp>
          <p:nvSpPr>
            <p:cNvPr id="24619" name="Text Box 1079"/>
            <p:cNvSpPr txBox="1">
              <a:spLocks noChangeAspect="1" noChangeArrowheads="1"/>
            </p:cNvSpPr>
            <p:nvPr/>
          </p:nvSpPr>
          <p:spPr bwMode="auto">
            <a:xfrm>
              <a:off x="240" y="3888"/>
              <a:ext cx="1082" cy="194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1400" b="0">
                  <a:solidFill>
                    <a:srgbClr val="FFFF00"/>
                  </a:solidFill>
                  <a:latin typeface="Arial" charset="0"/>
                </a:rPr>
                <a:t>Premio Nobel 1965</a:t>
              </a:r>
              <a:endParaRPr lang="es-ES" altLang="en-US" sz="14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4620" name="AutoShape 1080"/>
            <p:cNvSpPr>
              <a:spLocks noChangeAspect="1" noChangeArrowheads="1"/>
            </p:cNvSpPr>
            <p:nvPr/>
          </p:nvSpPr>
          <p:spPr bwMode="auto">
            <a:xfrm rot="16200000" flipV="1">
              <a:off x="1353" y="3719"/>
              <a:ext cx="180" cy="2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80 w 21600"/>
                <a:gd name="T13" fmla="*/ 4074 h 21600"/>
                <a:gd name="T14" fmla="*/ 18600 w 21600"/>
                <a:gd name="T15" fmla="*/ 8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80" y="0"/>
                  </a:lnTo>
                  <a:lnTo>
                    <a:pt x="12480" y="4073"/>
                  </a:lnTo>
                  <a:lnTo>
                    <a:pt x="12427" y="4073"/>
                  </a:lnTo>
                  <a:cubicBezTo>
                    <a:pt x="5564" y="4073"/>
                    <a:pt x="0" y="7693"/>
                    <a:pt x="0" y="12158"/>
                  </a:cubicBezTo>
                  <a:lnTo>
                    <a:pt x="0" y="21600"/>
                  </a:lnTo>
                  <a:lnTo>
                    <a:pt x="4101" y="21600"/>
                  </a:lnTo>
                  <a:lnTo>
                    <a:pt x="4101" y="12158"/>
                  </a:lnTo>
                  <a:cubicBezTo>
                    <a:pt x="4101" y="9909"/>
                    <a:pt x="7829" y="8085"/>
                    <a:pt x="12427" y="8085"/>
                  </a:cubicBezTo>
                  <a:lnTo>
                    <a:pt x="12480" y="8085"/>
                  </a:lnTo>
                  <a:lnTo>
                    <a:pt x="12480" y="12158"/>
                  </a:lnTo>
                  <a:lnTo>
                    <a:pt x="21600" y="6079"/>
                  </a:lnTo>
                  <a:close/>
                </a:path>
              </a:pathLst>
            </a:cu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90169" name="Group 1081"/>
          <p:cNvGrpSpPr>
            <a:grpSpLocks/>
          </p:cNvGrpSpPr>
          <p:nvPr/>
        </p:nvGrpSpPr>
        <p:grpSpPr bwMode="auto">
          <a:xfrm>
            <a:off x="2133600" y="3445941"/>
            <a:ext cx="2090738" cy="538163"/>
            <a:chOff x="240" y="3743"/>
            <a:chExt cx="1317" cy="339"/>
          </a:xfrm>
        </p:grpSpPr>
        <p:sp>
          <p:nvSpPr>
            <p:cNvPr id="24617" name="Text Box 1082"/>
            <p:cNvSpPr txBox="1">
              <a:spLocks noChangeAspect="1" noChangeArrowheads="1"/>
            </p:cNvSpPr>
            <p:nvPr/>
          </p:nvSpPr>
          <p:spPr bwMode="auto">
            <a:xfrm>
              <a:off x="240" y="3888"/>
              <a:ext cx="1082" cy="194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1400" b="0">
                  <a:solidFill>
                    <a:srgbClr val="FFFF00"/>
                  </a:solidFill>
                  <a:latin typeface="Arial" charset="0"/>
                </a:rPr>
                <a:t>Premio Nobel 1979</a:t>
              </a:r>
              <a:endParaRPr lang="es-ES" altLang="en-US" sz="14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4618" name="AutoShape 1083"/>
            <p:cNvSpPr>
              <a:spLocks noChangeAspect="1" noChangeArrowheads="1"/>
            </p:cNvSpPr>
            <p:nvPr/>
          </p:nvSpPr>
          <p:spPr bwMode="auto">
            <a:xfrm rot="16200000" flipV="1">
              <a:off x="1353" y="3719"/>
              <a:ext cx="180" cy="2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80 w 21600"/>
                <a:gd name="T13" fmla="*/ 4074 h 21600"/>
                <a:gd name="T14" fmla="*/ 18600 w 21600"/>
                <a:gd name="T15" fmla="*/ 8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80" y="0"/>
                  </a:lnTo>
                  <a:lnTo>
                    <a:pt x="12480" y="4073"/>
                  </a:lnTo>
                  <a:lnTo>
                    <a:pt x="12427" y="4073"/>
                  </a:lnTo>
                  <a:cubicBezTo>
                    <a:pt x="5564" y="4073"/>
                    <a:pt x="0" y="7693"/>
                    <a:pt x="0" y="12158"/>
                  </a:cubicBezTo>
                  <a:lnTo>
                    <a:pt x="0" y="21600"/>
                  </a:lnTo>
                  <a:lnTo>
                    <a:pt x="4101" y="21600"/>
                  </a:lnTo>
                  <a:lnTo>
                    <a:pt x="4101" y="12158"/>
                  </a:lnTo>
                  <a:cubicBezTo>
                    <a:pt x="4101" y="9909"/>
                    <a:pt x="7829" y="8085"/>
                    <a:pt x="12427" y="8085"/>
                  </a:cubicBezTo>
                  <a:lnTo>
                    <a:pt x="12480" y="8085"/>
                  </a:lnTo>
                  <a:lnTo>
                    <a:pt x="12480" y="12158"/>
                  </a:lnTo>
                  <a:lnTo>
                    <a:pt x="21600" y="6079"/>
                  </a:lnTo>
                  <a:close/>
                </a:path>
              </a:pathLst>
            </a:cu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90172" name="Group 1084"/>
          <p:cNvGrpSpPr>
            <a:grpSpLocks/>
          </p:cNvGrpSpPr>
          <p:nvPr/>
        </p:nvGrpSpPr>
        <p:grpSpPr bwMode="auto">
          <a:xfrm>
            <a:off x="3530600" y="3826941"/>
            <a:ext cx="2090738" cy="538163"/>
            <a:chOff x="240" y="3743"/>
            <a:chExt cx="1317" cy="339"/>
          </a:xfrm>
        </p:grpSpPr>
        <p:sp>
          <p:nvSpPr>
            <p:cNvPr id="24615" name="Text Box 1085"/>
            <p:cNvSpPr txBox="1">
              <a:spLocks noChangeAspect="1" noChangeArrowheads="1"/>
            </p:cNvSpPr>
            <p:nvPr/>
          </p:nvSpPr>
          <p:spPr bwMode="auto">
            <a:xfrm>
              <a:off x="240" y="3888"/>
              <a:ext cx="1082" cy="194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1400" b="0">
                  <a:solidFill>
                    <a:srgbClr val="FFFF00"/>
                  </a:solidFill>
                  <a:latin typeface="Arial" charset="0"/>
                </a:rPr>
                <a:t>Premio Nobel 1999</a:t>
              </a:r>
              <a:endParaRPr lang="es-ES" altLang="en-US" sz="1400" b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4616" name="AutoShape 1086"/>
            <p:cNvSpPr>
              <a:spLocks noChangeAspect="1" noChangeArrowheads="1"/>
            </p:cNvSpPr>
            <p:nvPr/>
          </p:nvSpPr>
          <p:spPr bwMode="auto">
            <a:xfrm rot="16200000" flipV="1">
              <a:off x="1353" y="3719"/>
              <a:ext cx="180" cy="2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80 w 21600"/>
                <a:gd name="T13" fmla="*/ 4074 h 21600"/>
                <a:gd name="T14" fmla="*/ 18600 w 21600"/>
                <a:gd name="T15" fmla="*/ 8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80" y="0"/>
                  </a:lnTo>
                  <a:lnTo>
                    <a:pt x="12480" y="4073"/>
                  </a:lnTo>
                  <a:lnTo>
                    <a:pt x="12427" y="4073"/>
                  </a:lnTo>
                  <a:cubicBezTo>
                    <a:pt x="5564" y="4073"/>
                    <a:pt x="0" y="7693"/>
                    <a:pt x="0" y="12158"/>
                  </a:cubicBezTo>
                  <a:lnTo>
                    <a:pt x="0" y="21600"/>
                  </a:lnTo>
                  <a:lnTo>
                    <a:pt x="4101" y="21600"/>
                  </a:lnTo>
                  <a:lnTo>
                    <a:pt x="4101" y="12158"/>
                  </a:lnTo>
                  <a:cubicBezTo>
                    <a:pt x="4101" y="9909"/>
                    <a:pt x="7829" y="8085"/>
                    <a:pt x="12427" y="8085"/>
                  </a:cubicBezTo>
                  <a:lnTo>
                    <a:pt x="12480" y="8085"/>
                  </a:lnTo>
                  <a:lnTo>
                    <a:pt x="12480" y="12158"/>
                  </a:lnTo>
                  <a:lnTo>
                    <a:pt x="21600" y="6079"/>
                  </a:lnTo>
                  <a:close/>
                </a:path>
              </a:pathLst>
            </a:cu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0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0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0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0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0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0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0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0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0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0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0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0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0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60" grpId="0" animBg="1"/>
      <p:bldP spid="9016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485775" y="2743200"/>
            <a:ext cx="81708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solidFill>
                  <a:srgbClr val="0066FF"/>
                </a:solidFill>
              </a:rPr>
              <a:t>Ejemplo paradigmático:  El momento magnético del electrón</a:t>
            </a:r>
            <a:endParaRPr lang="es-ES" altLang="en-US" sz="2400">
              <a:solidFill>
                <a:srgbClr val="0066FF"/>
              </a:solidFill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838200" y="3276600"/>
            <a:ext cx="7467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>
                <a:solidFill>
                  <a:schemeClr val="bg2"/>
                </a:solidFill>
              </a:rPr>
              <a:t>(determina como interactúa un electrón con un campo magnético)</a:t>
            </a:r>
            <a:endParaRPr lang="es-ES" altLang="en-US" sz="1800">
              <a:solidFill>
                <a:schemeClr val="bg2"/>
              </a:solidFill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635000" y="5791200"/>
            <a:ext cx="787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B19B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0">
                <a:solidFill>
                  <a:srgbClr val="FFFF00"/>
                </a:solidFill>
                <a:latin typeface="Arial Black" pitchFamily="34" charset="0"/>
              </a:rPr>
              <a:t>Es el resultado más preciso en todas las ciencias naturales !</a:t>
            </a:r>
            <a:endParaRPr lang="es-ES" altLang="en-US" sz="1800" b="0">
              <a:solidFill>
                <a:srgbClr val="FFFF00"/>
              </a:solidFill>
              <a:latin typeface="Arial Black" pitchFamily="34" charset="0"/>
            </a:endParaRPr>
          </a:p>
        </p:txBody>
      </p:sp>
      <p:grpSp>
        <p:nvGrpSpPr>
          <p:cNvPr id="91141" name="Group 5"/>
          <p:cNvGrpSpPr>
            <a:grpSpLocks/>
          </p:cNvGrpSpPr>
          <p:nvPr/>
        </p:nvGrpSpPr>
        <p:grpSpPr bwMode="auto">
          <a:xfrm>
            <a:off x="1001713" y="4111625"/>
            <a:ext cx="7137400" cy="400050"/>
            <a:chOff x="631" y="2880"/>
            <a:chExt cx="4496" cy="252"/>
          </a:xfrm>
        </p:grpSpPr>
        <p:sp>
          <p:nvSpPr>
            <p:cNvPr id="25612" name="Text Box 6"/>
            <p:cNvSpPr txBox="1">
              <a:spLocks noChangeArrowheads="1"/>
            </p:cNvSpPr>
            <p:nvPr/>
          </p:nvSpPr>
          <p:spPr bwMode="auto">
            <a:xfrm>
              <a:off x="2160" y="2880"/>
              <a:ext cx="296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2000">
                  <a:solidFill>
                    <a:schemeClr val="accent1"/>
                  </a:solidFill>
                  <a:cs typeface="Times New Roman" pitchFamily="18" charset="0"/>
                </a:rPr>
                <a:t>μ = </a:t>
              </a:r>
              <a:r>
                <a:rPr lang="en-US" altLang="en-US" sz="2000">
                  <a:solidFill>
                    <a:schemeClr val="accent1"/>
                  </a:solidFill>
                </a:rPr>
                <a:t>1.001159652173</a:t>
              </a:r>
              <a:r>
                <a:rPr lang="en-US" altLang="en-US" sz="2000">
                  <a:solidFill>
                    <a:schemeClr val="accent1"/>
                  </a:solidFill>
                  <a:sym typeface="ZapfDingbats" pitchFamily="82" charset="2"/>
                </a:rPr>
                <a:t> </a:t>
              </a:r>
              <a:r>
                <a:rPr lang="en-US" altLang="en-US" sz="2000">
                  <a:solidFill>
                    <a:schemeClr val="accent1"/>
                  </a:solidFill>
                  <a:cs typeface="Times New Roman" pitchFamily="18" charset="0"/>
                  <a:sym typeface="Symbol" pitchFamily="18" charset="2"/>
                </a:rPr>
                <a:t> </a:t>
              </a:r>
              <a:r>
                <a:rPr lang="en-US" altLang="en-US" sz="2000">
                  <a:solidFill>
                    <a:schemeClr val="accent1"/>
                  </a:solidFill>
                </a:rPr>
                <a:t>0.000000000024 </a:t>
              </a:r>
              <a:r>
                <a:rPr lang="en-US" altLang="en-US" sz="2000">
                  <a:solidFill>
                    <a:schemeClr val="accent1"/>
                  </a:solidFill>
                  <a:cs typeface="Times New Roman" pitchFamily="18" charset="0"/>
                </a:rPr>
                <a:t>μ</a:t>
              </a:r>
              <a:r>
                <a:rPr lang="en-US" altLang="en-US" sz="2000" baseline="-25000">
                  <a:solidFill>
                    <a:schemeClr val="accent1"/>
                  </a:solidFill>
                  <a:cs typeface="Times New Roman" pitchFamily="18" charset="0"/>
                </a:rPr>
                <a:t>B</a:t>
              </a:r>
              <a:r>
                <a:rPr lang="en-US" altLang="en-US" sz="2000">
                  <a:solidFill>
                    <a:schemeClr val="accent1"/>
                  </a:solidFill>
                  <a:sym typeface="ZapfDingbats" pitchFamily="82" charset="2"/>
                </a:rPr>
                <a:t> </a:t>
              </a:r>
              <a:endParaRPr lang="es-ES" altLang="en-US" sz="2000">
                <a:solidFill>
                  <a:schemeClr val="accent1"/>
                </a:solidFill>
                <a:sym typeface="ZapfDingbats" pitchFamily="82" charset="2"/>
              </a:endParaRPr>
            </a:p>
          </p:txBody>
        </p:sp>
        <p:sp>
          <p:nvSpPr>
            <p:cNvPr id="25613" name="Line 7"/>
            <p:cNvSpPr>
              <a:spLocks noChangeShapeType="1"/>
            </p:cNvSpPr>
            <p:nvPr/>
          </p:nvSpPr>
          <p:spPr bwMode="auto">
            <a:xfrm>
              <a:off x="1968" y="3024"/>
              <a:ext cx="19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614" name="Text Box 8"/>
            <p:cNvSpPr txBox="1">
              <a:spLocks noChangeArrowheads="1"/>
            </p:cNvSpPr>
            <p:nvPr/>
          </p:nvSpPr>
          <p:spPr bwMode="auto">
            <a:xfrm>
              <a:off x="631" y="2880"/>
              <a:ext cx="127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altLang="en-US" sz="1800">
                  <a:solidFill>
                    <a:srgbClr val="009900"/>
                  </a:solidFill>
                </a:rPr>
                <a:t>Predicción Teórica</a:t>
              </a:r>
              <a:endParaRPr lang="es-ES" altLang="en-US" sz="1800">
                <a:solidFill>
                  <a:srgbClr val="009900"/>
                </a:solidFill>
              </a:endParaRPr>
            </a:p>
          </p:txBody>
        </p:sp>
      </p:grpSp>
      <p:grpSp>
        <p:nvGrpSpPr>
          <p:cNvPr id="91145" name="Group 9"/>
          <p:cNvGrpSpPr>
            <a:grpSpLocks/>
          </p:cNvGrpSpPr>
          <p:nvPr/>
        </p:nvGrpSpPr>
        <p:grpSpPr bwMode="auto">
          <a:xfrm>
            <a:off x="433388" y="4616450"/>
            <a:ext cx="7705725" cy="400050"/>
            <a:chOff x="273" y="2630"/>
            <a:chExt cx="4854" cy="252"/>
          </a:xfrm>
        </p:grpSpPr>
        <p:sp>
          <p:nvSpPr>
            <p:cNvPr id="25609" name="Rectangle 10"/>
            <p:cNvSpPr>
              <a:spLocks noChangeArrowheads="1"/>
            </p:cNvSpPr>
            <p:nvPr/>
          </p:nvSpPr>
          <p:spPr bwMode="auto">
            <a:xfrm>
              <a:off x="2160" y="2630"/>
              <a:ext cx="296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00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μ = </a:t>
              </a:r>
              <a:r>
                <a:rPr lang="en-US" altLang="en-US" sz="2000">
                  <a:solidFill>
                    <a:schemeClr val="accent1"/>
                  </a:solidFill>
                  <a:latin typeface="Times New Roman" pitchFamily="18" charset="0"/>
                </a:rPr>
                <a:t>1.001159652187</a:t>
              </a:r>
              <a:r>
                <a:rPr lang="en-US" altLang="en-US" sz="2000">
                  <a:solidFill>
                    <a:schemeClr val="accent1"/>
                  </a:solidFill>
                  <a:latin typeface="Times New Roman" pitchFamily="18" charset="0"/>
                  <a:sym typeface="ZapfDingbats" pitchFamily="82" charset="2"/>
                </a:rPr>
                <a:t> </a:t>
              </a:r>
              <a:r>
                <a:rPr lang="en-US" altLang="en-US" sz="200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 </a:t>
              </a:r>
              <a:r>
                <a:rPr lang="en-US" altLang="en-US" sz="2000">
                  <a:solidFill>
                    <a:schemeClr val="accent1"/>
                  </a:solidFill>
                  <a:latin typeface="Times New Roman" pitchFamily="18" charset="0"/>
                </a:rPr>
                <a:t>0.000000000004 </a:t>
              </a:r>
              <a:r>
                <a:rPr lang="en-US" altLang="en-US" sz="200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en-US" sz="2000" baseline="-2500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en-US" sz="2000">
                  <a:solidFill>
                    <a:schemeClr val="accent1"/>
                  </a:solidFill>
                  <a:latin typeface="Times New Roman" pitchFamily="18" charset="0"/>
                  <a:sym typeface="ZapfDingbats" pitchFamily="82" charset="2"/>
                </a:rPr>
                <a:t> </a:t>
              </a:r>
              <a:endParaRPr lang="es-ES" altLang="en-US" sz="2000">
                <a:solidFill>
                  <a:schemeClr val="accent1"/>
                </a:solidFill>
                <a:latin typeface="Times New Roman" pitchFamily="18" charset="0"/>
                <a:sym typeface="ZapfDingbats" pitchFamily="82" charset="2"/>
              </a:endParaRPr>
            </a:p>
          </p:txBody>
        </p:sp>
        <p:sp>
          <p:nvSpPr>
            <p:cNvPr id="25610" name="Line 11"/>
            <p:cNvSpPr>
              <a:spLocks noChangeShapeType="1"/>
            </p:cNvSpPr>
            <p:nvPr/>
          </p:nvSpPr>
          <p:spPr bwMode="auto">
            <a:xfrm>
              <a:off x="1968" y="2784"/>
              <a:ext cx="19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611" name="Rectangle 12"/>
            <p:cNvSpPr>
              <a:spLocks noChangeArrowheads="1"/>
            </p:cNvSpPr>
            <p:nvPr/>
          </p:nvSpPr>
          <p:spPr bwMode="auto">
            <a:xfrm>
              <a:off x="273" y="2649"/>
              <a:ext cx="162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1800">
                  <a:solidFill>
                    <a:srgbClr val="009900"/>
                  </a:solidFill>
                  <a:latin typeface="Times New Roman" pitchFamily="18" charset="0"/>
                </a:rPr>
                <a:t>Resultado Experimental</a:t>
              </a:r>
              <a:endParaRPr lang="es-ES" altLang="en-US" sz="1800">
                <a:solidFill>
                  <a:srgbClr val="009900"/>
                </a:solidFill>
                <a:latin typeface="Times New Roman" pitchFamily="18" charset="0"/>
              </a:endParaRPr>
            </a:p>
          </p:txBody>
        </p:sp>
      </p:grp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23875" y="1474788"/>
            <a:ext cx="8097838" cy="461962"/>
          </a:xfrm>
          <a:prstGeom prst="rect">
            <a:avLst/>
          </a:prstGeom>
          <a:solidFill>
            <a:srgbClr val="9B19B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FF00"/>
                </a:solidFill>
                <a:latin typeface="Times New Roman" pitchFamily="18" charset="0"/>
              </a:rPr>
              <a:t>No hay un sólo experimento que contradiga sus predicciones</a:t>
            </a:r>
            <a:endParaRPr lang="es-ES" alt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5608" name="Rectangle 14"/>
          <p:cNvSpPr>
            <a:spLocks noChangeArrowheads="1"/>
          </p:cNvSpPr>
          <p:nvPr/>
        </p:nvSpPr>
        <p:spPr bwMode="auto">
          <a:xfrm>
            <a:off x="-66675" y="228600"/>
            <a:ext cx="92741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bg1"/>
                </a:solidFill>
                <a:latin typeface="Times New Roman" pitchFamily="18" charset="0"/>
              </a:rPr>
              <a:t>¿Porqué los físicos confiamos tanto en el Modelo Estándar?</a:t>
            </a:r>
            <a:endParaRPr lang="es-ES" altLang="en-US" sz="28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autoUpdateAnimBg="0"/>
      <p:bldP spid="91139" grpId="0"/>
      <p:bldP spid="91140" grpId="0" autoUpdateAnimBg="0"/>
      <p:bldP spid="91149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50825" y="836613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2400">
                <a:solidFill>
                  <a:srgbClr val="0070C0"/>
                </a:solidFill>
              </a:rPr>
              <a:t>Pero había un problema: la masa de las partículas</a:t>
            </a:r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2057400"/>
            <a:ext cx="56197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2051050" y="5516563"/>
            <a:ext cx="1857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s-ES"/>
          </a:p>
        </p:txBody>
      </p:sp>
      <p:sp>
        <p:nvSpPr>
          <p:cNvPr id="5" name="TextBox 4"/>
          <p:cNvSpPr txBox="1"/>
          <p:nvPr/>
        </p:nvSpPr>
        <p:spPr>
          <a:xfrm>
            <a:off x="2627313" y="4941888"/>
            <a:ext cx="18034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François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Englert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825" y="4962525"/>
            <a:ext cx="13239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Peter Higgs</a:t>
            </a:r>
          </a:p>
        </p:txBody>
      </p: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2195513" y="5373688"/>
            <a:ext cx="2730500" cy="522287"/>
            <a:chOff x="4536" y="2976"/>
            <a:chExt cx="1720" cy="329"/>
          </a:xfrm>
        </p:grpSpPr>
        <p:sp>
          <p:nvSpPr>
            <p:cNvPr id="26632" name="Text Box 57"/>
            <p:cNvSpPr txBox="1">
              <a:spLocks noChangeArrowheads="1"/>
            </p:cNvSpPr>
            <p:nvPr/>
          </p:nvSpPr>
          <p:spPr bwMode="auto">
            <a:xfrm>
              <a:off x="4536" y="3072"/>
              <a:ext cx="1360" cy="233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altLang="en-US" sz="1800" b="0">
                  <a:solidFill>
                    <a:srgbClr val="FFFF00"/>
                  </a:solidFill>
                </a:rPr>
                <a:t>Premio Nobel 2013</a:t>
              </a:r>
              <a:endParaRPr lang="es-ES" altLang="en-US" sz="1800" b="0">
                <a:solidFill>
                  <a:srgbClr val="FFFF00"/>
                </a:solidFill>
              </a:endParaRPr>
            </a:p>
          </p:txBody>
        </p:sp>
        <p:sp>
          <p:nvSpPr>
            <p:cNvPr id="26633" name="AutoShape 58"/>
            <p:cNvSpPr>
              <a:spLocks noChangeArrowheads="1"/>
            </p:cNvSpPr>
            <p:nvPr/>
          </p:nvSpPr>
          <p:spPr bwMode="auto">
            <a:xfrm rot="16200000" flipV="1">
              <a:off x="5983" y="2945"/>
              <a:ext cx="241" cy="304"/>
            </a:xfrm>
            <a:custGeom>
              <a:avLst/>
              <a:gdLst>
                <a:gd name="T0" fmla="*/ 139 w 21600"/>
                <a:gd name="T1" fmla="*/ 0 h 21600"/>
                <a:gd name="T2" fmla="*/ 139 w 21600"/>
                <a:gd name="T3" fmla="*/ 171 h 21600"/>
                <a:gd name="T4" fmla="*/ 33 w 21600"/>
                <a:gd name="T5" fmla="*/ 304 h 21600"/>
                <a:gd name="T6" fmla="*/ 241 w 21600"/>
                <a:gd name="T7" fmla="*/ 86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8 w 21600"/>
                <a:gd name="T13" fmla="*/ 3197 h 21600"/>
                <a:gd name="T14" fmla="*/ 17208 w 21600"/>
                <a:gd name="T15" fmla="*/ 89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27" y="0"/>
                  </a:lnTo>
                  <a:lnTo>
                    <a:pt x="12427" y="3197"/>
                  </a:lnTo>
                  <a:cubicBezTo>
                    <a:pt x="5564" y="3197"/>
                    <a:pt x="0" y="7209"/>
                    <a:pt x="0" y="12158"/>
                  </a:cubicBezTo>
                  <a:lnTo>
                    <a:pt x="0" y="21600"/>
                  </a:lnTo>
                  <a:lnTo>
                    <a:pt x="5891" y="21600"/>
                  </a:lnTo>
                  <a:lnTo>
                    <a:pt x="5891" y="12158"/>
                  </a:lnTo>
                  <a:cubicBezTo>
                    <a:pt x="5891" y="10392"/>
                    <a:pt x="8817" y="8961"/>
                    <a:pt x="12427" y="8961"/>
                  </a:cubicBezTo>
                  <a:lnTo>
                    <a:pt x="12427" y="12158"/>
                  </a:lnTo>
                  <a:lnTo>
                    <a:pt x="21600" y="6079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025" y="-300038"/>
            <a:ext cx="10266363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4925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8775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9603021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03250"/>
            <a:ext cx="7910513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2771775" y="76200"/>
            <a:ext cx="3544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</a:rPr>
              <a:t>Un modelito para explicarlo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9603021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11188"/>
            <a:ext cx="7920037" cy="563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9603021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7920037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9603021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08013"/>
            <a:ext cx="7920037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9603021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14363"/>
            <a:ext cx="7920037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41313"/>
            <a:ext cx="10691813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581400" y="115888"/>
            <a:ext cx="1985963" cy="7080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4000" b="0" i="1">
                <a:solidFill>
                  <a:schemeClr val="bg1"/>
                </a:solidFill>
                <a:latin typeface="Arial" charset="0"/>
                <a:cs typeface="Arial" charset="0"/>
              </a:rPr>
              <a:t>E = mc</a:t>
            </a:r>
            <a:r>
              <a:rPr lang="en-US" altLang="en-US" sz="4000" b="0" i="1" baseline="30000">
                <a:solidFill>
                  <a:schemeClr val="bg1"/>
                </a:solidFill>
                <a:latin typeface="Arial" charset="0"/>
                <a:cs typeface="Arial" charset="0"/>
              </a:rPr>
              <a:t>2</a:t>
            </a:r>
            <a:endParaRPr lang="es-ES" altLang="en-US" sz="4000" b="0" i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493713" y="1149350"/>
            <a:ext cx="7410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2400" b="0">
                <a:solidFill>
                  <a:srgbClr val="00B050"/>
                </a:solidFill>
                <a:latin typeface="Arial" charset="0"/>
                <a:cs typeface="Arial" charset="0"/>
              </a:rPr>
              <a:t>¿Cuánta energía se necesita para crear un electrón?</a:t>
            </a:r>
            <a:endParaRPr lang="es-ES" altLang="en-US" sz="2400" b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grpSp>
        <p:nvGrpSpPr>
          <p:cNvPr id="83974" name="Group 6"/>
          <p:cNvGrpSpPr>
            <a:grpSpLocks/>
          </p:cNvGrpSpPr>
          <p:nvPr/>
        </p:nvGrpSpPr>
        <p:grpSpPr bwMode="auto">
          <a:xfrm>
            <a:off x="1389063" y="2601913"/>
            <a:ext cx="5487987" cy="400050"/>
            <a:chOff x="720" y="1584"/>
            <a:chExt cx="3457" cy="252"/>
          </a:xfrm>
        </p:grpSpPr>
        <p:sp>
          <p:nvSpPr>
            <p:cNvPr id="38997" name="Line 7"/>
            <p:cNvSpPr>
              <a:spLocks noChangeShapeType="1"/>
            </p:cNvSpPr>
            <p:nvPr/>
          </p:nvSpPr>
          <p:spPr bwMode="auto">
            <a:xfrm>
              <a:off x="720" y="1728"/>
              <a:ext cx="288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8998" name="Text Box 8"/>
            <p:cNvSpPr txBox="1">
              <a:spLocks noChangeArrowheads="1"/>
            </p:cNvSpPr>
            <p:nvPr/>
          </p:nvSpPr>
          <p:spPr bwMode="auto">
            <a:xfrm>
              <a:off x="1104" y="1584"/>
              <a:ext cx="30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2000">
                  <a:solidFill>
                    <a:schemeClr val="hlink"/>
                  </a:solidFill>
                </a:rPr>
                <a:t>E = m</a:t>
              </a:r>
              <a:r>
                <a:rPr lang="en-US" altLang="en-US" sz="2000" baseline="-25000">
                  <a:solidFill>
                    <a:schemeClr val="hlink"/>
                  </a:solidFill>
                </a:rPr>
                <a:t>e</a:t>
              </a:r>
              <a:r>
                <a:rPr lang="en-US" altLang="en-US" sz="2000">
                  <a:solidFill>
                    <a:schemeClr val="hlink"/>
                  </a:solidFill>
                </a:rPr>
                <a:t>c</a:t>
              </a:r>
              <a:r>
                <a:rPr lang="en-US" altLang="en-US" sz="2000" baseline="30000">
                  <a:solidFill>
                    <a:schemeClr val="hlink"/>
                  </a:solidFill>
                </a:rPr>
                <a:t>2 </a:t>
              </a:r>
              <a:r>
                <a:rPr lang="en-US" altLang="en-US" sz="2000">
                  <a:solidFill>
                    <a:schemeClr val="hlink"/>
                  </a:solidFill>
                </a:rPr>
                <a:t>= 8 x 10</a:t>
              </a:r>
              <a:r>
                <a:rPr lang="en-US" altLang="en-US" sz="2000" baseline="30000">
                  <a:solidFill>
                    <a:schemeClr val="hlink"/>
                  </a:solidFill>
                </a:rPr>
                <a:t>-7 </a:t>
              </a:r>
              <a:r>
                <a:rPr lang="en-US" altLang="en-US" sz="2000">
                  <a:solidFill>
                    <a:schemeClr val="hlink"/>
                  </a:solidFill>
                </a:rPr>
                <a:t>g km</a:t>
              </a:r>
              <a:r>
                <a:rPr lang="en-US" altLang="en-US" sz="2000" baseline="30000">
                  <a:solidFill>
                    <a:schemeClr val="hlink"/>
                  </a:solidFill>
                </a:rPr>
                <a:t>2</a:t>
              </a:r>
              <a:r>
                <a:rPr lang="en-US" altLang="en-US" sz="2000">
                  <a:solidFill>
                    <a:schemeClr val="hlink"/>
                  </a:solidFill>
                </a:rPr>
                <a:t>/seg</a:t>
              </a:r>
              <a:r>
                <a:rPr lang="en-US" altLang="en-US" sz="2000" baseline="30000">
                  <a:solidFill>
                    <a:schemeClr val="hlink"/>
                  </a:solidFill>
                </a:rPr>
                <a:t>2</a:t>
              </a:r>
              <a:r>
                <a:rPr lang="en-US" altLang="en-US" sz="2000">
                  <a:solidFill>
                    <a:schemeClr val="hlink"/>
                  </a:solidFill>
                </a:rPr>
                <a:t>  =  8 x 10</a:t>
              </a:r>
              <a:r>
                <a:rPr lang="en-US" altLang="en-US" sz="2000" baseline="30000">
                  <a:solidFill>
                    <a:schemeClr val="hlink"/>
                  </a:solidFill>
                </a:rPr>
                <a:t>-10</a:t>
              </a:r>
              <a:r>
                <a:rPr lang="en-US" altLang="en-US" sz="2000">
                  <a:solidFill>
                    <a:schemeClr val="hlink"/>
                  </a:solidFill>
                </a:rPr>
                <a:t> J</a:t>
              </a:r>
              <a:r>
                <a:rPr lang="en-US" altLang="en-US" sz="2000" baseline="30000">
                  <a:solidFill>
                    <a:schemeClr val="hlink"/>
                  </a:solidFill>
                </a:rPr>
                <a:t>  </a:t>
              </a:r>
              <a:endParaRPr lang="es-ES" altLang="en-US" sz="2000" baseline="30000">
                <a:solidFill>
                  <a:schemeClr val="hlink"/>
                </a:solidFill>
              </a:endParaRPr>
            </a:p>
          </p:txBody>
        </p:sp>
      </p:grpSp>
      <p:sp>
        <p:nvSpPr>
          <p:cNvPr id="84016" name="Rectangle 48"/>
          <p:cNvSpPr>
            <a:spLocks noChangeArrowheads="1"/>
          </p:cNvSpPr>
          <p:nvPr/>
        </p:nvSpPr>
        <p:spPr bwMode="auto">
          <a:xfrm>
            <a:off x="6794500" y="2601913"/>
            <a:ext cx="1449388" cy="4000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hlink"/>
                </a:solidFill>
                <a:latin typeface="Times New Roman" pitchFamily="18" charset="0"/>
              </a:rPr>
              <a:t>=   0.5 MeV</a:t>
            </a:r>
            <a:endParaRPr lang="es-ES" altLang="en-US" sz="2000">
              <a:solidFill>
                <a:schemeClr val="hlink"/>
              </a:solidFill>
              <a:latin typeface="Times New Roman" pitchFamily="18" charset="0"/>
            </a:endParaRPr>
          </a:p>
        </p:txBody>
      </p:sp>
      <p:grpSp>
        <p:nvGrpSpPr>
          <p:cNvPr id="84057" name="Group 89"/>
          <p:cNvGrpSpPr>
            <a:grpSpLocks/>
          </p:cNvGrpSpPr>
          <p:nvPr/>
        </p:nvGrpSpPr>
        <p:grpSpPr bwMode="auto">
          <a:xfrm>
            <a:off x="1258888" y="1773238"/>
            <a:ext cx="6645275" cy="674687"/>
            <a:chOff x="624" y="672"/>
            <a:chExt cx="4186" cy="425"/>
          </a:xfrm>
        </p:grpSpPr>
        <p:sp>
          <p:nvSpPr>
            <p:cNvPr id="38993" name="Text Box 90"/>
            <p:cNvSpPr txBox="1">
              <a:spLocks noChangeArrowheads="1"/>
            </p:cNvSpPr>
            <p:nvPr/>
          </p:nvSpPr>
          <p:spPr bwMode="auto">
            <a:xfrm>
              <a:off x="3360" y="672"/>
              <a:ext cx="145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2000">
                  <a:solidFill>
                    <a:srgbClr val="009999"/>
                  </a:solidFill>
                </a:rPr>
                <a:t>c  = 300.000 km/seg</a:t>
              </a:r>
              <a:endParaRPr lang="es-ES" altLang="en-US" sz="2000">
                <a:solidFill>
                  <a:srgbClr val="009999"/>
                </a:solidFill>
              </a:endParaRPr>
            </a:p>
          </p:txBody>
        </p:sp>
        <p:sp>
          <p:nvSpPr>
            <p:cNvPr id="38994" name="Text Box 91"/>
            <p:cNvSpPr txBox="1">
              <a:spLocks noChangeArrowheads="1"/>
            </p:cNvSpPr>
            <p:nvPr/>
          </p:nvSpPr>
          <p:spPr bwMode="auto">
            <a:xfrm>
              <a:off x="624" y="672"/>
              <a:ext cx="245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2000">
                  <a:solidFill>
                    <a:srgbClr val="009999"/>
                  </a:solidFill>
                </a:rPr>
                <a:t>m</a:t>
              </a:r>
              <a:r>
                <a:rPr lang="en-US" altLang="en-US" sz="2000" baseline="-25000">
                  <a:solidFill>
                    <a:srgbClr val="009999"/>
                  </a:solidFill>
                </a:rPr>
                <a:t>e</a:t>
              </a:r>
              <a:r>
                <a:rPr lang="en-US" altLang="en-US" sz="2000">
                  <a:solidFill>
                    <a:srgbClr val="009999"/>
                  </a:solidFill>
                </a:rPr>
                <a:t>= 9 </a:t>
              </a:r>
              <a:r>
                <a:rPr lang="en-US" altLang="en-US" sz="1400">
                  <a:solidFill>
                    <a:srgbClr val="009999"/>
                  </a:solidFill>
                </a:rPr>
                <a:t>x</a:t>
              </a:r>
              <a:r>
                <a:rPr lang="en-US" altLang="en-US" sz="2000">
                  <a:solidFill>
                    <a:srgbClr val="009999"/>
                  </a:solidFill>
                </a:rPr>
                <a:t> 10</a:t>
              </a:r>
              <a:r>
                <a:rPr lang="en-US" altLang="en-US" sz="2000" baseline="30000">
                  <a:solidFill>
                    <a:srgbClr val="009999"/>
                  </a:solidFill>
                </a:rPr>
                <a:t>-28</a:t>
              </a:r>
              <a:r>
                <a:rPr lang="en-US" altLang="en-US" sz="2000">
                  <a:solidFill>
                    <a:srgbClr val="009999"/>
                  </a:solidFill>
                </a:rPr>
                <a:t> g = 0.000</a:t>
              </a:r>
              <a:r>
                <a:rPr lang="en-US" altLang="en-US" sz="1200">
                  <a:solidFill>
                    <a:srgbClr val="009999"/>
                  </a:solidFill>
                </a:rPr>
                <a:t>……..</a:t>
              </a:r>
              <a:r>
                <a:rPr lang="en-US" altLang="en-US" sz="2000">
                  <a:solidFill>
                    <a:srgbClr val="009999"/>
                  </a:solidFill>
                </a:rPr>
                <a:t>000009 g</a:t>
              </a:r>
              <a:endParaRPr lang="es-ES" altLang="en-US" sz="2000">
                <a:solidFill>
                  <a:srgbClr val="009999"/>
                </a:solidFill>
              </a:endParaRPr>
            </a:p>
          </p:txBody>
        </p:sp>
        <p:sp>
          <p:nvSpPr>
            <p:cNvPr id="38995" name="AutoShape 92"/>
            <p:cNvSpPr>
              <a:spLocks/>
            </p:cNvSpPr>
            <p:nvPr/>
          </p:nvSpPr>
          <p:spPr bwMode="auto">
            <a:xfrm rot="5400000">
              <a:off x="2266" y="431"/>
              <a:ext cx="48" cy="960"/>
            </a:xfrm>
            <a:prstGeom prst="rightBrace">
              <a:avLst>
                <a:gd name="adj1" fmla="val 166667"/>
                <a:gd name="adj2" fmla="val 50000"/>
              </a:avLst>
            </a:prstGeom>
            <a:noFill/>
            <a:ln w="9525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96" name="Text Box 93"/>
            <p:cNvSpPr txBox="1">
              <a:spLocks noChangeArrowheads="1"/>
            </p:cNvSpPr>
            <p:nvPr/>
          </p:nvSpPr>
          <p:spPr bwMode="auto">
            <a:xfrm>
              <a:off x="2026" y="903"/>
              <a:ext cx="50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1400">
                  <a:solidFill>
                    <a:srgbClr val="009999"/>
                  </a:solidFill>
                </a:rPr>
                <a:t>28 ceros</a:t>
              </a:r>
              <a:endParaRPr lang="es-ES" altLang="en-US" sz="1400">
                <a:solidFill>
                  <a:srgbClr val="009999"/>
                </a:solidFill>
              </a:endParaRPr>
            </a:p>
          </p:txBody>
        </p:sp>
      </p:grp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73075" y="3284538"/>
            <a:ext cx="43926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2400" b="0">
                <a:solidFill>
                  <a:srgbClr val="00B050"/>
                </a:solidFill>
                <a:latin typeface="Arial" charset="0"/>
                <a:cs typeface="Arial" charset="0"/>
              </a:rPr>
              <a:t>¿Cuánta energía es 0.5 MeV? </a:t>
            </a:r>
            <a:endParaRPr lang="es-ES" altLang="en-US" sz="2400" b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495300" y="3860800"/>
            <a:ext cx="8432800" cy="400050"/>
            <a:chOff x="720" y="2431"/>
            <a:chExt cx="5312" cy="252"/>
          </a:xfrm>
        </p:grpSpPr>
        <p:sp>
          <p:nvSpPr>
            <p:cNvPr id="38991" name="Line 9"/>
            <p:cNvSpPr>
              <a:spLocks noChangeShapeType="1"/>
            </p:cNvSpPr>
            <p:nvPr/>
          </p:nvSpPr>
          <p:spPr bwMode="auto">
            <a:xfrm>
              <a:off x="720" y="2544"/>
              <a:ext cx="288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8992" name="Text Box 10"/>
            <p:cNvSpPr txBox="1">
              <a:spLocks noChangeArrowheads="1"/>
            </p:cNvSpPr>
            <p:nvPr/>
          </p:nvSpPr>
          <p:spPr bwMode="auto">
            <a:xfrm>
              <a:off x="1104" y="2431"/>
              <a:ext cx="492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2000">
                  <a:solidFill>
                    <a:schemeClr val="hlink"/>
                  </a:solidFill>
                </a:rPr>
                <a:t>Un protón a 3.000 km/seg tiene 0.5 MeV de energía cinética (E=</a:t>
              </a:r>
              <a:r>
                <a:rPr lang="en-US" altLang="en-US" sz="2000">
                  <a:solidFill>
                    <a:schemeClr val="hlink"/>
                  </a:solidFill>
                  <a:cs typeface="Times New Roman" pitchFamily="18" charset="0"/>
                </a:rPr>
                <a:t>½</a:t>
              </a:r>
              <a:r>
                <a:rPr lang="en-US" altLang="en-US" sz="2000">
                  <a:solidFill>
                    <a:schemeClr val="hlink"/>
                  </a:solidFill>
                </a:rPr>
                <a:t>mv</a:t>
              </a:r>
              <a:r>
                <a:rPr lang="en-US" altLang="en-US" sz="2000" baseline="30000">
                  <a:solidFill>
                    <a:schemeClr val="hlink"/>
                  </a:solidFill>
                </a:rPr>
                <a:t>2</a:t>
              </a:r>
              <a:r>
                <a:rPr lang="en-US" altLang="en-US" sz="2000">
                  <a:solidFill>
                    <a:schemeClr val="hlink"/>
                  </a:solidFill>
                </a:rPr>
                <a:t>)</a:t>
              </a:r>
              <a:endParaRPr lang="es-ES" altLang="en-US" sz="2000" baseline="30000">
                <a:solidFill>
                  <a:schemeClr val="hlink"/>
                </a:solidFill>
              </a:endParaRPr>
            </a:p>
          </p:txBody>
        </p:sp>
      </p:grpSp>
      <p:grpSp>
        <p:nvGrpSpPr>
          <p:cNvPr id="22" name="Group 11"/>
          <p:cNvGrpSpPr>
            <a:grpSpLocks/>
          </p:cNvGrpSpPr>
          <p:nvPr/>
        </p:nvGrpSpPr>
        <p:grpSpPr bwMode="auto">
          <a:xfrm flipV="1">
            <a:off x="1230313" y="5940425"/>
            <a:ext cx="6705600" cy="76200"/>
            <a:chOff x="48" y="4128"/>
            <a:chExt cx="5568" cy="0"/>
          </a:xfrm>
        </p:grpSpPr>
        <p:grpSp>
          <p:nvGrpSpPr>
            <p:cNvPr id="38983" name="Group 12"/>
            <p:cNvGrpSpPr>
              <a:grpSpLocks/>
            </p:cNvGrpSpPr>
            <p:nvPr/>
          </p:nvGrpSpPr>
          <p:grpSpPr bwMode="auto">
            <a:xfrm>
              <a:off x="48" y="4128"/>
              <a:ext cx="2688" cy="0"/>
              <a:chOff x="0" y="4128"/>
              <a:chExt cx="2688" cy="0"/>
            </a:xfrm>
          </p:grpSpPr>
          <p:sp>
            <p:nvSpPr>
              <p:cNvPr id="38988" name="Line 13"/>
              <p:cNvSpPr>
                <a:spLocks noChangeShapeType="1"/>
              </p:cNvSpPr>
              <p:nvPr/>
            </p:nvSpPr>
            <p:spPr bwMode="auto">
              <a:xfrm>
                <a:off x="0" y="4128"/>
                <a:ext cx="2688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989" name="Line 14"/>
              <p:cNvSpPr>
                <a:spLocks noChangeShapeType="1"/>
              </p:cNvSpPr>
              <p:nvPr/>
            </p:nvSpPr>
            <p:spPr bwMode="auto">
              <a:xfrm>
                <a:off x="720" y="412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990" name="Line 15"/>
              <p:cNvSpPr>
                <a:spLocks noChangeShapeType="1"/>
              </p:cNvSpPr>
              <p:nvPr/>
            </p:nvSpPr>
            <p:spPr bwMode="auto">
              <a:xfrm>
                <a:off x="1488" y="412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38984" name="Group 16"/>
            <p:cNvGrpSpPr>
              <a:grpSpLocks/>
            </p:cNvGrpSpPr>
            <p:nvPr/>
          </p:nvGrpSpPr>
          <p:grpSpPr bwMode="auto">
            <a:xfrm flipH="1">
              <a:off x="2928" y="4128"/>
              <a:ext cx="2688" cy="0"/>
              <a:chOff x="0" y="4128"/>
              <a:chExt cx="2688" cy="0"/>
            </a:xfrm>
          </p:grpSpPr>
          <p:sp>
            <p:nvSpPr>
              <p:cNvPr id="38985" name="Line 17"/>
              <p:cNvSpPr>
                <a:spLocks noChangeShapeType="1"/>
              </p:cNvSpPr>
              <p:nvPr/>
            </p:nvSpPr>
            <p:spPr bwMode="auto">
              <a:xfrm>
                <a:off x="0" y="4128"/>
                <a:ext cx="2688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986" name="Line 18"/>
              <p:cNvSpPr>
                <a:spLocks noChangeShapeType="1"/>
              </p:cNvSpPr>
              <p:nvPr/>
            </p:nvSpPr>
            <p:spPr bwMode="auto">
              <a:xfrm>
                <a:off x="720" y="412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987" name="Line 19"/>
              <p:cNvSpPr>
                <a:spLocks noChangeShapeType="1"/>
              </p:cNvSpPr>
              <p:nvPr/>
            </p:nvSpPr>
            <p:spPr bwMode="auto">
              <a:xfrm>
                <a:off x="1488" y="412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4173538" y="5588000"/>
            <a:ext cx="819150" cy="70485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grpSp>
        <p:nvGrpSpPr>
          <p:cNvPr id="32" name="Group 21"/>
          <p:cNvGrpSpPr>
            <a:grpSpLocks/>
          </p:cNvGrpSpPr>
          <p:nvPr/>
        </p:nvGrpSpPr>
        <p:grpSpPr bwMode="auto">
          <a:xfrm>
            <a:off x="176213" y="5813425"/>
            <a:ext cx="1092200" cy="228600"/>
            <a:chOff x="224" y="3188"/>
            <a:chExt cx="688" cy="144"/>
          </a:xfrm>
        </p:grpSpPr>
        <p:sp>
          <p:nvSpPr>
            <p:cNvPr id="38981" name="Oval 22"/>
            <p:cNvSpPr>
              <a:spLocks noChangeArrowheads="1"/>
            </p:cNvSpPr>
            <p:nvPr/>
          </p:nvSpPr>
          <p:spPr bwMode="auto">
            <a:xfrm>
              <a:off x="224" y="3188"/>
              <a:ext cx="144" cy="144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82" name="Line 23"/>
            <p:cNvSpPr>
              <a:spLocks noChangeShapeType="1"/>
            </p:cNvSpPr>
            <p:nvPr/>
          </p:nvSpPr>
          <p:spPr bwMode="auto">
            <a:xfrm>
              <a:off x="432" y="3264"/>
              <a:ext cx="480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5" name="Group 24"/>
          <p:cNvGrpSpPr>
            <a:grpSpLocks/>
          </p:cNvGrpSpPr>
          <p:nvPr/>
        </p:nvGrpSpPr>
        <p:grpSpPr bwMode="auto">
          <a:xfrm flipH="1">
            <a:off x="7935913" y="5813425"/>
            <a:ext cx="1092200" cy="228600"/>
            <a:chOff x="224" y="3188"/>
            <a:chExt cx="688" cy="144"/>
          </a:xfrm>
        </p:grpSpPr>
        <p:sp>
          <p:nvSpPr>
            <p:cNvPr id="38979" name="Oval 25"/>
            <p:cNvSpPr>
              <a:spLocks noChangeArrowheads="1"/>
            </p:cNvSpPr>
            <p:nvPr/>
          </p:nvSpPr>
          <p:spPr bwMode="auto">
            <a:xfrm>
              <a:off x="224" y="3188"/>
              <a:ext cx="144" cy="144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80" name="Line 26"/>
            <p:cNvSpPr>
              <a:spLocks noChangeShapeType="1"/>
            </p:cNvSpPr>
            <p:nvPr/>
          </p:nvSpPr>
          <p:spPr bwMode="auto">
            <a:xfrm>
              <a:off x="432" y="3264"/>
              <a:ext cx="480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8" name="Group 27"/>
          <p:cNvGrpSpPr>
            <a:grpSpLocks/>
          </p:cNvGrpSpPr>
          <p:nvPr/>
        </p:nvGrpSpPr>
        <p:grpSpPr bwMode="auto">
          <a:xfrm>
            <a:off x="4049713" y="5280025"/>
            <a:ext cx="1117600" cy="1336675"/>
            <a:chOff x="2544" y="3328"/>
            <a:chExt cx="704" cy="842"/>
          </a:xfrm>
        </p:grpSpPr>
        <p:grpSp>
          <p:nvGrpSpPr>
            <p:cNvPr id="38970" name="Group 28"/>
            <p:cNvGrpSpPr>
              <a:grpSpLocks/>
            </p:cNvGrpSpPr>
            <p:nvPr/>
          </p:nvGrpSpPr>
          <p:grpSpPr bwMode="auto">
            <a:xfrm>
              <a:off x="2712" y="3672"/>
              <a:ext cx="336" cy="144"/>
              <a:chOff x="2880" y="3792"/>
              <a:chExt cx="336" cy="144"/>
            </a:xfrm>
          </p:grpSpPr>
          <p:sp>
            <p:nvSpPr>
              <p:cNvPr id="38977" name="Oval 29"/>
              <p:cNvSpPr>
                <a:spLocks noChangeArrowheads="1"/>
              </p:cNvSpPr>
              <p:nvPr/>
            </p:nvSpPr>
            <p:spPr bwMode="auto">
              <a:xfrm>
                <a:off x="2880" y="3792"/>
                <a:ext cx="144" cy="144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38978" name="Oval 30"/>
              <p:cNvSpPr>
                <a:spLocks noChangeArrowheads="1"/>
              </p:cNvSpPr>
              <p:nvPr/>
            </p:nvSpPr>
            <p:spPr bwMode="auto">
              <a:xfrm>
                <a:off x="3072" y="3792"/>
                <a:ext cx="144" cy="144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38971" name="Oval 31"/>
            <p:cNvSpPr>
              <a:spLocks noChangeArrowheads="1"/>
            </p:cNvSpPr>
            <p:nvPr/>
          </p:nvSpPr>
          <p:spPr bwMode="auto">
            <a:xfrm>
              <a:off x="2832" y="3600"/>
              <a:ext cx="48" cy="4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72" name="Oval 32"/>
            <p:cNvSpPr>
              <a:spLocks noChangeArrowheads="1"/>
            </p:cNvSpPr>
            <p:nvPr/>
          </p:nvSpPr>
          <p:spPr bwMode="auto">
            <a:xfrm>
              <a:off x="2880" y="3840"/>
              <a:ext cx="48" cy="4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73" name="Text Box 33"/>
            <p:cNvSpPr txBox="1">
              <a:spLocks noChangeArrowheads="1"/>
            </p:cNvSpPr>
            <p:nvPr/>
          </p:nvSpPr>
          <p:spPr bwMode="auto">
            <a:xfrm>
              <a:off x="2679" y="3328"/>
              <a:ext cx="2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2800">
                  <a:solidFill>
                    <a:srgbClr val="FF0066"/>
                  </a:solidFill>
                </a:rPr>
                <a:t>e</a:t>
              </a:r>
              <a:endParaRPr lang="es-ES" altLang="en-US" sz="2800">
                <a:solidFill>
                  <a:srgbClr val="FF0066"/>
                </a:solidFill>
              </a:endParaRPr>
            </a:p>
          </p:txBody>
        </p:sp>
        <p:sp>
          <p:nvSpPr>
            <p:cNvPr id="38974" name="Rectangle 34"/>
            <p:cNvSpPr>
              <a:spLocks noChangeArrowheads="1"/>
            </p:cNvSpPr>
            <p:nvPr/>
          </p:nvSpPr>
          <p:spPr bwMode="auto">
            <a:xfrm>
              <a:off x="2880" y="3840"/>
              <a:ext cx="21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sz="280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ē</a:t>
              </a:r>
              <a:endParaRPr lang="es-ES" altLang="en-US" sz="2800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  <p:sp>
          <p:nvSpPr>
            <p:cNvPr id="38975" name="Rectangle 35"/>
            <p:cNvSpPr>
              <a:spLocks noChangeArrowheads="1"/>
            </p:cNvSpPr>
            <p:nvPr/>
          </p:nvSpPr>
          <p:spPr bwMode="auto">
            <a:xfrm>
              <a:off x="2544" y="3744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400">
                  <a:solidFill>
                    <a:srgbClr val="0066FF"/>
                  </a:solidFill>
                  <a:latin typeface="Times New Roman" pitchFamily="18" charset="0"/>
                </a:rPr>
                <a:t>p</a:t>
              </a:r>
              <a:endParaRPr lang="es-ES" altLang="en-US" sz="240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  <p:sp>
          <p:nvSpPr>
            <p:cNvPr id="38976" name="Rectangle 36"/>
            <p:cNvSpPr>
              <a:spLocks noChangeArrowheads="1"/>
            </p:cNvSpPr>
            <p:nvPr/>
          </p:nvSpPr>
          <p:spPr bwMode="auto">
            <a:xfrm>
              <a:off x="3024" y="345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400">
                  <a:solidFill>
                    <a:srgbClr val="0066FF"/>
                  </a:solidFill>
                  <a:latin typeface="Times New Roman" pitchFamily="18" charset="0"/>
                </a:rPr>
                <a:t>p</a:t>
              </a:r>
              <a:endParaRPr lang="es-ES" altLang="en-US" sz="240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8" name="Group 37"/>
          <p:cNvGrpSpPr>
            <a:grpSpLocks/>
          </p:cNvGrpSpPr>
          <p:nvPr/>
        </p:nvGrpSpPr>
        <p:grpSpPr bwMode="auto">
          <a:xfrm>
            <a:off x="201613" y="5394325"/>
            <a:ext cx="8867775" cy="1049338"/>
            <a:chOff x="96" y="3440"/>
            <a:chExt cx="5586" cy="661"/>
          </a:xfrm>
        </p:grpSpPr>
        <p:sp>
          <p:nvSpPr>
            <p:cNvPr id="38966" name="Text Box 38"/>
            <p:cNvSpPr txBox="1">
              <a:spLocks noChangeArrowheads="1"/>
            </p:cNvSpPr>
            <p:nvPr/>
          </p:nvSpPr>
          <p:spPr bwMode="auto">
            <a:xfrm>
              <a:off x="4944" y="3888"/>
              <a:ext cx="73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1600">
                  <a:solidFill>
                    <a:srgbClr val="0066FF"/>
                  </a:solidFill>
                </a:rPr>
                <a:t>  3000 km/s</a:t>
              </a:r>
              <a:endParaRPr lang="es-ES" altLang="en-US" sz="1600">
                <a:solidFill>
                  <a:srgbClr val="0066FF"/>
                </a:solidFill>
              </a:endParaRPr>
            </a:p>
          </p:txBody>
        </p:sp>
        <p:sp>
          <p:nvSpPr>
            <p:cNvPr id="38967" name="Rectangle 39"/>
            <p:cNvSpPr>
              <a:spLocks noChangeArrowheads="1"/>
            </p:cNvSpPr>
            <p:nvPr/>
          </p:nvSpPr>
          <p:spPr bwMode="auto">
            <a:xfrm>
              <a:off x="96" y="3888"/>
              <a:ext cx="67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>
                  <a:solidFill>
                    <a:srgbClr val="0066FF"/>
                  </a:solidFill>
                  <a:latin typeface="Times New Roman" pitchFamily="18" charset="0"/>
                </a:rPr>
                <a:t>3000 km/s</a:t>
              </a:r>
              <a:endParaRPr lang="es-ES" altLang="en-US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  <p:sp>
          <p:nvSpPr>
            <p:cNvPr id="38968" name="Rectangle 40"/>
            <p:cNvSpPr>
              <a:spLocks noChangeArrowheads="1"/>
            </p:cNvSpPr>
            <p:nvPr/>
          </p:nvSpPr>
          <p:spPr bwMode="auto">
            <a:xfrm>
              <a:off x="5400" y="3440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400">
                  <a:solidFill>
                    <a:srgbClr val="0066FF"/>
                  </a:solidFill>
                  <a:latin typeface="Times New Roman" pitchFamily="18" charset="0"/>
                </a:rPr>
                <a:t>p</a:t>
              </a:r>
              <a:endParaRPr lang="es-ES" altLang="en-US" sz="240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  <p:sp>
          <p:nvSpPr>
            <p:cNvPr id="38969" name="Rectangle 41"/>
            <p:cNvSpPr>
              <a:spLocks noChangeArrowheads="1"/>
            </p:cNvSpPr>
            <p:nvPr/>
          </p:nvSpPr>
          <p:spPr bwMode="auto">
            <a:xfrm>
              <a:off x="192" y="345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400">
                  <a:solidFill>
                    <a:srgbClr val="0066FF"/>
                  </a:solidFill>
                  <a:latin typeface="Times New Roman" pitchFamily="18" charset="0"/>
                </a:rPr>
                <a:t>p</a:t>
              </a:r>
              <a:endParaRPr lang="es-ES" altLang="en-US" sz="240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3" name="Group 42"/>
          <p:cNvGrpSpPr>
            <a:grpSpLocks/>
          </p:cNvGrpSpPr>
          <p:nvPr/>
        </p:nvGrpSpPr>
        <p:grpSpPr bwMode="auto">
          <a:xfrm>
            <a:off x="36513" y="5584825"/>
            <a:ext cx="9144000" cy="762000"/>
            <a:chOff x="0" y="3408"/>
            <a:chExt cx="5760" cy="480"/>
          </a:xfrm>
        </p:grpSpPr>
        <p:sp>
          <p:nvSpPr>
            <p:cNvPr id="38964" name="Rectangle 43"/>
            <p:cNvSpPr>
              <a:spLocks noChangeArrowheads="1"/>
            </p:cNvSpPr>
            <p:nvPr/>
          </p:nvSpPr>
          <p:spPr bwMode="auto">
            <a:xfrm>
              <a:off x="0" y="3408"/>
              <a:ext cx="768" cy="4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65" name="Rectangle 44"/>
            <p:cNvSpPr>
              <a:spLocks noChangeArrowheads="1"/>
            </p:cNvSpPr>
            <p:nvPr/>
          </p:nvSpPr>
          <p:spPr bwMode="auto">
            <a:xfrm>
              <a:off x="4992" y="3408"/>
              <a:ext cx="768" cy="4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56" name="Text Box 45"/>
          <p:cNvSpPr txBox="1">
            <a:spLocks noChangeArrowheads="1"/>
          </p:cNvSpPr>
          <p:nvPr/>
        </p:nvSpPr>
        <p:spPr bwMode="auto">
          <a:xfrm>
            <a:off x="576263" y="4508500"/>
            <a:ext cx="7975600" cy="461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2000">
                <a:solidFill>
                  <a:srgbClr val="FFFF00"/>
                </a:solidFill>
              </a:rPr>
              <a:t>Al chocar dos protones a 3000 km/seg se puede producir dos electrones</a:t>
            </a:r>
            <a:r>
              <a:rPr lang="en-US" altLang="en-US" sz="2400">
                <a:solidFill>
                  <a:srgbClr val="FFFF00"/>
                </a:solidFill>
              </a:rPr>
              <a:t> </a:t>
            </a:r>
            <a:endParaRPr lang="es-ES" altLang="en-US" sz="2400">
              <a:solidFill>
                <a:srgbClr val="FFFF00"/>
              </a:solidFill>
            </a:endParaRPr>
          </a:p>
        </p:txBody>
      </p:sp>
      <p:grpSp>
        <p:nvGrpSpPr>
          <p:cNvPr id="57" name="Group 47"/>
          <p:cNvGrpSpPr>
            <a:grpSpLocks/>
          </p:cNvGrpSpPr>
          <p:nvPr/>
        </p:nvGrpSpPr>
        <p:grpSpPr bwMode="auto">
          <a:xfrm flipV="1">
            <a:off x="1230313" y="5965825"/>
            <a:ext cx="6705600" cy="76200"/>
            <a:chOff x="48" y="4128"/>
            <a:chExt cx="5568" cy="0"/>
          </a:xfrm>
        </p:grpSpPr>
        <p:grpSp>
          <p:nvGrpSpPr>
            <p:cNvPr id="38956" name="Group 48"/>
            <p:cNvGrpSpPr>
              <a:grpSpLocks/>
            </p:cNvGrpSpPr>
            <p:nvPr/>
          </p:nvGrpSpPr>
          <p:grpSpPr bwMode="auto">
            <a:xfrm>
              <a:off x="48" y="4128"/>
              <a:ext cx="2688" cy="0"/>
              <a:chOff x="0" y="4128"/>
              <a:chExt cx="2688" cy="0"/>
            </a:xfrm>
          </p:grpSpPr>
          <p:sp>
            <p:nvSpPr>
              <p:cNvPr id="38961" name="Line 49"/>
              <p:cNvSpPr>
                <a:spLocks noChangeShapeType="1"/>
              </p:cNvSpPr>
              <p:nvPr/>
            </p:nvSpPr>
            <p:spPr bwMode="auto">
              <a:xfrm>
                <a:off x="0" y="4128"/>
                <a:ext cx="2688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962" name="Line 50"/>
              <p:cNvSpPr>
                <a:spLocks noChangeShapeType="1"/>
              </p:cNvSpPr>
              <p:nvPr/>
            </p:nvSpPr>
            <p:spPr bwMode="auto">
              <a:xfrm>
                <a:off x="720" y="412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963" name="Line 51"/>
              <p:cNvSpPr>
                <a:spLocks noChangeShapeType="1"/>
              </p:cNvSpPr>
              <p:nvPr/>
            </p:nvSpPr>
            <p:spPr bwMode="auto">
              <a:xfrm>
                <a:off x="1488" y="412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38957" name="Group 52"/>
            <p:cNvGrpSpPr>
              <a:grpSpLocks/>
            </p:cNvGrpSpPr>
            <p:nvPr/>
          </p:nvGrpSpPr>
          <p:grpSpPr bwMode="auto">
            <a:xfrm flipH="1">
              <a:off x="2928" y="4128"/>
              <a:ext cx="2688" cy="0"/>
              <a:chOff x="0" y="4128"/>
              <a:chExt cx="2688" cy="0"/>
            </a:xfrm>
          </p:grpSpPr>
          <p:sp>
            <p:nvSpPr>
              <p:cNvPr id="38958" name="Line 53"/>
              <p:cNvSpPr>
                <a:spLocks noChangeShapeType="1"/>
              </p:cNvSpPr>
              <p:nvPr/>
            </p:nvSpPr>
            <p:spPr bwMode="auto">
              <a:xfrm>
                <a:off x="0" y="4128"/>
                <a:ext cx="2688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959" name="Line 54"/>
              <p:cNvSpPr>
                <a:spLocks noChangeShapeType="1"/>
              </p:cNvSpPr>
              <p:nvPr/>
            </p:nvSpPr>
            <p:spPr bwMode="auto">
              <a:xfrm>
                <a:off x="720" y="412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960" name="Line 55"/>
              <p:cNvSpPr>
                <a:spLocks noChangeShapeType="1"/>
              </p:cNvSpPr>
              <p:nvPr/>
            </p:nvSpPr>
            <p:spPr bwMode="auto">
              <a:xfrm>
                <a:off x="1488" y="412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66" name="Rectangle 56"/>
          <p:cNvSpPr>
            <a:spLocks noChangeArrowheads="1"/>
          </p:cNvSpPr>
          <p:nvPr/>
        </p:nvSpPr>
        <p:spPr bwMode="auto">
          <a:xfrm>
            <a:off x="4075113" y="5432425"/>
            <a:ext cx="10668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7" name="AutoShape 57"/>
          <p:cNvSpPr>
            <a:spLocks noChangeArrowheads="1"/>
          </p:cNvSpPr>
          <p:nvPr/>
        </p:nvSpPr>
        <p:spPr bwMode="auto">
          <a:xfrm>
            <a:off x="4173538" y="5613400"/>
            <a:ext cx="819150" cy="70485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grpSp>
        <p:nvGrpSpPr>
          <p:cNvPr id="68" name="Group 58"/>
          <p:cNvGrpSpPr>
            <a:grpSpLocks/>
          </p:cNvGrpSpPr>
          <p:nvPr/>
        </p:nvGrpSpPr>
        <p:grpSpPr bwMode="auto">
          <a:xfrm>
            <a:off x="176213" y="5838825"/>
            <a:ext cx="1092200" cy="228600"/>
            <a:chOff x="224" y="3188"/>
            <a:chExt cx="688" cy="144"/>
          </a:xfrm>
        </p:grpSpPr>
        <p:sp>
          <p:nvSpPr>
            <p:cNvPr id="38954" name="Oval 59"/>
            <p:cNvSpPr>
              <a:spLocks noChangeArrowheads="1"/>
            </p:cNvSpPr>
            <p:nvPr/>
          </p:nvSpPr>
          <p:spPr bwMode="auto">
            <a:xfrm>
              <a:off x="224" y="3188"/>
              <a:ext cx="144" cy="144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55" name="Line 60"/>
            <p:cNvSpPr>
              <a:spLocks noChangeShapeType="1"/>
            </p:cNvSpPr>
            <p:nvPr/>
          </p:nvSpPr>
          <p:spPr bwMode="auto">
            <a:xfrm>
              <a:off x="432" y="3264"/>
              <a:ext cx="480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1" name="Group 61"/>
          <p:cNvGrpSpPr>
            <a:grpSpLocks/>
          </p:cNvGrpSpPr>
          <p:nvPr/>
        </p:nvGrpSpPr>
        <p:grpSpPr bwMode="auto">
          <a:xfrm flipH="1">
            <a:off x="7935913" y="5838825"/>
            <a:ext cx="1092200" cy="228600"/>
            <a:chOff x="224" y="3188"/>
            <a:chExt cx="688" cy="144"/>
          </a:xfrm>
        </p:grpSpPr>
        <p:sp>
          <p:nvSpPr>
            <p:cNvPr id="38952" name="Oval 62"/>
            <p:cNvSpPr>
              <a:spLocks noChangeArrowheads="1"/>
            </p:cNvSpPr>
            <p:nvPr/>
          </p:nvSpPr>
          <p:spPr bwMode="auto">
            <a:xfrm>
              <a:off x="224" y="3188"/>
              <a:ext cx="144" cy="144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53" name="Line 63"/>
            <p:cNvSpPr>
              <a:spLocks noChangeShapeType="1"/>
            </p:cNvSpPr>
            <p:nvPr/>
          </p:nvSpPr>
          <p:spPr bwMode="auto">
            <a:xfrm>
              <a:off x="432" y="3264"/>
              <a:ext cx="480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4" name="Group 64"/>
          <p:cNvGrpSpPr>
            <a:grpSpLocks/>
          </p:cNvGrpSpPr>
          <p:nvPr/>
        </p:nvGrpSpPr>
        <p:grpSpPr bwMode="auto">
          <a:xfrm>
            <a:off x="201613" y="5419725"/>
            <a:ext cx="8867775" cy="1049338"/>
            <a:chOff x="96" y="3440"/>
            <a:chExt cx="5586" cy="661"/>
          </a:xfrm>
        </p:grpSpPr>
        <p:sp>
          <p:nvSpPr>
            <p:cNvPr id="38948" name="Text Box 65"/>
            <p:cNvSpPr txBox="1">
              <a:spLocks noChangeArrowheads="1"/>
            </p:cNvSpPr>
            <p:nvPr/>
          </p:nvSpPr>
          <p:spPr bwMode="auto">
            <a:xfrm>
              <a:off x="4944" y="3888"/>
              <a:ext cx="73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1600">
                  <a:solidFill>
                    <a:srgbClr val="0066FF"/>
                  </a:solidFill>
                </a:rPr>
                <a:t>  3000 km/s</a:t>
              </a:r>
              <a:endParaRPr lang="es-ES" altLang="en-US" sz="1600">
                <a:solidFill>
                  <a:srgbClr val="0066FF"/>
                </a:solidFill>
              </a:endParaRPr>
            </a:p>
          </p:txBody>
        </p:sp>
        <p:sp>
          <p:nvSpPr>
            <p:cNvPr id="38949" name="Rectangle 66"/>
            <p:cNvSpPr>
              <a:spLocks noChangeArrowheads="1"/>
            </p:cNvSpPr>
            <p:nvPr/>
          </p:nvSpPr>
          <p:spPr bwMode="auto">
            <a:xfrm>
              <a:off x="96" y="3888"/>
              <a:ext cx="67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>
                  <a:solidFill>
                    <a:srgbClr val="0066FF"/>
                  </a:solidFill>
                  <a:latin typeface="Times New Roman" pitchFamily="18" charset="0"/>
                </a:rPr>
                <a:t>3000 km/s</a:t>
              </a:r>
              <a:endParaRPr lang="es-ES" altLang="en-US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  <p:sp>
          <p:nvSpPr>
            <p:cNvPr id="38950" name="Rectangle 67"/>
            <p:cNvSpPr>
              <a:spLocks noChangeArrowheads="1"/>
            </p:cNvSpPr>
            <p:nvPr/>
          </p:nvSpPr>
          <p:spPr bwMode="auto">
            <a:xfrm>
              <a:off x="5400" y="3440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400">
                  <a:solidFill>
                    <a:srgbClr val="0066FF"/>
                  </a:solidFill>
                  <a:latin typeface="Times New Roman" pitchFamily="18" charset="0"/>
                </a:rPr>
                <a:t>p</a:t>
              </a:r>
              <a:endParaRPr lang="es-ES" altLang="en-US" sz="240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  <p:sp>
          <p:nvSpPr>
            <p:cNvPr id="38951" name="Rectangle 68"/>
            <p:cNvSpPr>
              <a:spLocks noChangeArrowheads="1"/>
            </p:cNvSpPr>
            <p:nvPr/>
          </p:nvSpPr>
          <p:spPr bwMode="auto">
            <a:xfrm>
              <a:off x="192" y="345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400">
                  <a:solidFill>
                    <a:srgbClr val="0066FF"/>
                  </a:solidFill>
                  <a:latin typeface="Times New Roman" pitchFamily="18" charset="0"/>
                </a:rPr>
                <a:t>p</a:t>
              </a:r>
              <a:endParaRPr lang="es-ES" altLang="en-US" sz="240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9" name="Group 69"/>
          <p:cNvGrpSpPr>
            <a:grpSpLocks/>
          </p:cNvGrpSpPr>
          <p:nvPr/>
        </p:nvGrpSpPr>
        <p:grpSpPr bwMode="auto">
          <a:xfrm>
            <a:off x="36513" y="5610225"/>
            <a:ext cx="9144000" cy="762000"/>
            <a:chOff x="0" y="3408"/>
            <a:chExt cx="5760" cy="480"/>
          </a:xfrm>
        </p:grpSpPr>
        <p:sp>
          <p:nvSpPr>
            <p:cNvPr id="38946" name="Rectangle 70"/>
            <p:cNvSpPr>
              <a:spLocks noChangeArrowheads="1"/>
            </p:cNvSpPr>
            <p:nvPr/>
          </p:nvSpPr>
          <p:spPr bwMode="auto">
            <a:xfrm>
              <a:off x="0" y="3408"/>
              <a:ext cx="768" cy="4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47" name="Rectangle 71"/>
            <p:cNvSpPr>
              <a:spLocks noChangeArrowheads="1"/>
            </p:cNvSpPr>
            <p:nvPr/>
          </p:nvSpPr>
          <p:spPr bwMode="auto">
            <a:xfrm>
              <a:off x="4992" y="3408"/>
              <a:ext cx="768" cy="4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82" name="Group 72"/>
          <p:cNvGrpSpPr>
            <a:grpSpLocks/>
          </p:cNvGrpSpPr>
          <p:nvPr/>
        </p:nvGrpSpPr>
        <p:grpSpPr bwMode="auto">
          <a:xfrm>
            <a:off x="4049713" y="5280025"/>
            <a:ext cx="1117600" cy="1336675"/>
            <a:chOff x="2544" y="3328"/>
            <a:chExt cx="704" cy="842"/>
          </a:xfrm>
        </p:grpSpPr>
        <p:grpSp>
          <p:nvGrpSpPr>
            <p:cNvPr id="38937" name="Group 73"/>
            <p:cNvGrpSpPr>
              <a:grpSpLocks/>
            </p:cNvGrpSpPr>
            <p:nvPr/>
          </p:nvGrpSpPr>
          <p:grpSpPr bwMode="auto">
            <a:xfrm>
              <a:off x="2712" y="3672"/>
              <a:ext cx="336" cy="144"/>
              <a:chOff x="2880" y="3792"/>
              <a:chExt cx="336" cy="144"/>
            </a:xfrm>
          </p:grpSpPr>
          <p:sp>
            <p:nvSpPr>
              <p:cNvPr id="38944" name="Oval 74"/>
              <p:cNvSpPr>
                <a:spLocks noChangeArrowheads="1"/>
              </p:cNvSpPr>
              <p:nvPr/>
            </p:nvSpPr>
            <p:spPr bwMode="auto">
              <a:xfrm>
                <a:off x="2880" y="3792"/>
                <a:ext cx="144" cy="144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38945" name="Oval 75"/>
              <p:cNvSpPr>
                <a:spLocks noChangeArrowheads="1"/>
              </p:cNvSpPr>
              <p:nvPr/>
            </p:nvSpPr>
            <p:spPr bwMode="auto">
              <a:xfrm>
                <a:off x="3072" y="3792"/>
                <a:ext cx="144" cy="144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38938" name="Oval 76"/>
            <p:cNvSpPr>
              <a:spLocks noChangeArrowheads="1"/>
            </p:cNvSpPr>
            <p:nvPr/>
          </p:nvSpPr>
          <p:spPr bwMode="auto">
            <a:xfrm>
              <a:off x="2832" y="3600"/>
              <a:ext cx="48" cy="4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39" name="Oval 77"/>
            <p:cNvSpPr>
              <a:spLocks noChangeArrowheads="1"/>
            </p:cNvSpPr>
            <p:nvPr/>
          </p:nvSpPr>
          <p:spPr bwMode="auto">
            <a:xfrm>
              <a:off x="2880" y="3840"/>
              <a:ext cx="48" cy="4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40" name="Text Box 78"/>
            <p:cNvSpPr txBox="1">
              <a:spLocks noChangeArrowheads="1"/>
            </p:cNvSpPr>
            <p:nvPr/>
          </p:nvSpPr>
          <p:spPr bwMode="auto">
            <a:xfrm>
              <a:off x="2679" y="3328"/>
              <a:ext cx="2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2800">
                  <a:solidFill>
                    <a:srgbClr val="FF0066"/>
                  </a:solidFill>
                </a:rPr>
                <a:t>e</a:t>
              </a:r>
              <a:endParaRPr lang="es-ES" altLang="en-US" sz="2800">
                <a:solidFill>
                  <a:srgbClr val="FF0066"/>
                </a:solidFill>
              </a:endParaRPr>
            </a:p>
          </p:txBody>
        </p:sp>
        <p:sp>
          <p:nvSpPr>
            <p:cNvPr id="38941" name="Rectangle 79"/>
            <p:cNvSpPr>
              <a:spLocks noChangeArrowheads="1"/>
            </p:cNvSpPr>
            <p:nvPr/>
          </p:nvSpPr>
          <p:spPr bwMode="auto">
            <a:xfrm>
              <a:off x="2880" y="3840"/>
              <a:ext cx="21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sz="280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ē</a:t>
              </a:r>
              <a:endParaRPr lang="es-ES" altLang="en-US" sz="2800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  <p:sp>
          <p:nvSpPr>
            <p:cNvPr id="38942" name="Rectangle 80"/>
            <p:cNvSpPr>
              <a:spLocks noChangeArrowheads="1"/>
            </p:cNvSpPr>
            <p:nvPr/>
          </p:nvSpPr>
          <p:spPr bwMode="auto">
            <a:xfrm>
              <a:off x="2544" y="3744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400">
                  <a:solidFill>
                    <a:srgbClr val="0066FF"/>
                  </a:solidFill>
                  <a:latin typeface="Times New Roman" pitchFamily="18" charset="0"/>
                </a:rPr>
                <a:t>p</a:t>
              </a:r>
              <a:endParaRPr lang="es-ES" altLang="en-US" sz="240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  <p:sp>
          <p:nvSpPr>
            <p:cNvPr id="38943" name="Rectangle 81"/>
            <p:cNvSpPr>
              <a:spLocks noChangeArrowheads="1"/>
            </p:cNvSpPr>
            <p:nvPr/>
          </p:nvSpPr>
          <p:spPr bwMode="auto">
            <a:xfrm>
              <a:off x="3024" y="345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400">
                  <a:solidFill>
                    <a:srgbClr val="0066FF"/>
                  </a:solidFill>
                  <a:latin typeface="Times New Roman" pitchFamily="18" charset="0"/>
                </a:rPr>
                <a:t>p</a:t>
              </a:r>
              <a:endParaRPr lang="es-ES" altLang="en-US" sz="240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utoUpdateAnimBg="0"/>
      <p:bldP spid="84016" grpId="0" animBg="1" autoUpdateAnimBg="0"/>
      <p:bldP spid="18" grpId="0"/>
      <p:bldP spid="31" grpId="0" animBg="1"/>
      <p:bldP spid="56" grpId="0" animBg="1" autoUpdateAnimBg="0"/>
      <p:bldP spid="66" grpId="0" animBg="1"/>
      <p:bldP spid="6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050" descr="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5108575" cy="757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2051"/>
          <p:cNvSpPr txBox="1">
            <a:spLocks noChangeArrowheads="1"/>
          </p:cNvSpPr>
          <p:nvPr/>
        </p:nvSpPr>
        <p:spPr bwMode="auto">
          <a:xfrm>
            <a:off x="152400" y="612775"/>
            <a:ext cx="3340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_tradnl" altLang="en-US" sz="1600" b="0">
                <a:solidFill>
                  <a:srgbClr val="9B19BF"/>
                </a:solidFill>
                <a:latin typeface="Arial" charset="0"/>
                <a:cs typeface="Arial" charset="0"/>
              </a:rPr>
              <a:t>Con suficiente energía...</a:t>
            </a:r>
          </a:p>
        </p:txBody>
      </p:sp>
      <p:sp>
        <p:nvSpPr>
          <p:cNvPr id="39940" name="Rectangle 1"/>
          <p:cNvSpPr>
            <a:spLocks noChangeArrowheads="1"/>
          </p:cNvSpPr>
          <p:nvPr/>
        </p:nvSpPr>
        <p:spPr bwMode="auto">
          <a:xfrm>
            <a:off x="5899150" y="620713"/>
            <a:ext cx="3136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altLang="en-US" b="0">
                <a:solidFill>
                  <a:srgbClr val="9B19BF"/>
                </a:solidFill>
                <a:cs typeface="Arial" charset="0"/>
              </a:rPr>
              <a:t>…se puede crear cualquier cosa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4"/>
          <p:cNvSpPr txBox="1">
            <a:spLocks noChangeArrowheads="1"/>
          </p:cNvSpPr>
          <p:nvPr/>
        </p:nvSpPr>
        <p:spPr bwMode="auto">
          <a:xfrm>
            <a:off x="636588" y="3502025"/>
            <a:ext cx="78819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u="sng">
                <a:solidFill>
                  <a:srgbClr val="FF0066"/>
                </a:solidFill>
              </a:rPr>
              <a:t>Un colisionador es una </a:t>
            </a:r>
            <a:r>
              <a:rPr lang="en-US" altLang="en-US" u="sng">
                <a:solidFill>
                  <a:schemeClr val="bg1"/>
                </a:solidFill>
              </a:rPr>
              <a:t>fábrica</a:t>
            </a:r>
            <a:r>
              <a:rPr lang="en-US" altLang="en-US" u="sng">
                <a:solidFill>
                  <a:srgbClr val="FF0066"/>
                </a:solidFill>
              </a:rPr>
              <a:t> de partículas</a:t>
            </a:r>
            <a:endParaRPr lang="es-ES" altLang="en-US" u="sng">
              <a:solidFill>
                <a:srgbClr val="FF0066"/>
              </a:solidFill>
            </a:endParaRPr>
          </a:p>
        </p:txBody>
      </p:sp>
      <p:grpSp>
        <p:nvGrpSpPr>
          <p:cNvPr id="40963" name="Group 20"/>
          <p:cNvGrpSpPr>
            <a:grpSpLocks/>
          </p:cNvGrpSpPr>
          <p:nvPr/>
        </p:nvGrpSpPr>
        <p:grpSpPr bwMode="auto">
          <a:xfrm>
            <a:off x="1093788" y="4581525"/>
            <a:ext cx="7008812" cy="1803400"/>
            <a:chOff x="689" y="1026"/>
            <a:chExt cx="4415" cy="1136"/>
          </a:xfrm>
        </p:grpSpPr>
        <p:sp>
          <p:nvSpPr>
            <p:cNvPr id="40966" name="Text Box 2"/>
            <p:cNvSpPr txBox="1">
              <a:spLocks noChangeArrowheads="1"/>
            </p:cNvSpPr>
            <p:nvPr/>
          </p:nvSpPr>
          <p:spPr bwMode="auto">
            <a:xfrm>
              <a:off x="689" y="1026"/>
              <a:ext cx="441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2000">
                  <a:solidFill>
                    <a:srgbClr val="00FFFF"/>
                  </a:solidFill>
                </a:rPr>
                <a:t>Mayor energía del acelerador </a:t>
              </a:r>
              <a:r>
                <a:rPr lang="en-US" altLang="en-US" sz="2000">
                  <a:solidFill>
                    <a:srgbClr val="00FFFF"/>
                  </a:solidFill>
                  <a:cs typeface="Times New Roman" pitchFamily="18" charset="0"/>
                </a:rPr>
                <a:t>→ Mayor masa de las partículas</a:t>
              </a:r>
            </a:p>
          </p:txBody>
        </p:sp>
        <p:sp>
          <p:nvSpPr>
            <p:cNvPr id="40967" name="Rectangle 6"/>
            <p:cNvSpPr>
              <a:spLocks noChangeArrowheads="1"/>
            </p:cNvSpPr>
            <p:nvPr/>
          </p:nvSpPr>
          <p:spPr bwMode="auto">
            <a:xfrm>
              <a:off x="970" y="1570"/>
              <a:ext cx="385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000">
                  <a:solidFill>
                    <a:srgbClr val="FFFF66"/>
                  </a:solidFill>
                  <a:latin typeface="Times New Roman" pitchFamily="18" charset="0"/>
                </a:rPr>
                <a:t>Se han encontrado partículas predichas por la teoría..</a:t>
              </a:r>
              <a:r>
                <a:rPr lang="en-US" altLang="en-US" sz="2000">
                  <a:solidFill>
                    <a:srgbClr val="FFFF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s-ES" altLang="en-US" sz="200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968" name="Rectangle 16"/>
            <p:cNvSpPr>
              <a:spLocks noChangeArrowheads="1"/>
            </p:cNvSpPr>
            <p:nvPr/>
          </p:nvSpPr>
          <p:spPr bwMode="auto">
            <a:xfrm>
              <a:off x="1029" y="1910"/>
              <a:ext cx="37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rgbClr val="FFFF66"/>
                  </a:solidFill>
                  <a:latin typeface="Times New Roman" pitchFamily="18" charset="0"/>
                </a:rPr>
                <a:t>y se han encontraron partículas que nadie esperaba.</a:t>
              </a:r>
              <a:endParaRPr lang="es-ES" altLang="en-US" sz="2000">
                <a:solidFill>
                  <a:srgbClr val="FFFF66"/>
                </a:solidFill>
                <a:latin typeface="Times New Roman" pitchFamily="18" charset="0"/>
              </a:endParaRPr>
            </a:p>
          </p:txBody>
        </p:sp>
      </p:grpSp>
      <p:sp>
        <p:nvSpPr>
          <p:cNvPr id="40964" name="Rectangle 17"/>
          <p:cNvSpPr>
            <a:spLocks noChangeArrowheads="1"/>
          </p:cNvSpPr>
          <p:nvPr/>
        </p:nvSpPr>
        <p:spPr bwMode="auto">
          <a:xfrm>
            <a:off x="660400" y="1628775"/>
            <a:ext cx="78216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00FFFF"/>
                </a:solidFill>
                <a:latin typeface="Times New Roman" pitchFamily="18" charset="0"/>
              </a:rPr>
              <a:t>Mayor energía del acelerador → Se observan distancia más pequeñas </a:t>
            </a:r>
          </a:p>
        </p:txBody>
      </p:sp>
      <p:sp>
        <p:nvSpPr>
          <p:cNvPr id="40965" name="Rectangle 18"/>
          <p:cNvSpPr>
            <a:spLocks noChangeArrowheads="1"/>
          </p:cNvSpPr>
          <p:nvPr/>
        </p:nvSpPr>
        <p:spPr bwMode="auto">
          <a:xfrm>
            <a:off x="641350" y="476250"/>
            <a:ext cx="78597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u="sng">
                <a:solidFill>
                  <a:srgbClr val="FF0066"/>
                </a:solidFill>
                <a:latin typeface="Times New Roman" pitchFamily="18" charset="0"/>
              </a:rPr>
              <a:t>Un colisionador es un </a:t>
            </a:r>
            <a:r>
              <a:rPr lang="en-US" altLang="en-US" sz="3200" u="sng">
                <a:solidFill>
                  <a:schemeClr val="bg1"/>
                </a:solidFill>
                <a:latin typeface="Times New Roman" pitchFamily="18" charset="0"/>
              </a:rPr>
              <a:t>microscopio</a:t>
            </a:r>
            <a:r>
              <a:rPr lang="en-US" altLang="en-US" sz="3200" u="sng">
                <a:solidFill>
                  <a:srgbClr val="FF0066"/>
                </a:solidFill>
                <a:latin typeface="Times New Roman" pitchFamily="18" charset="0"/>
              </a:rPr>
              <a:t> poderoso</a:t>
            </a:r>
            <a:endParaRPr lang="es-ES" altLang="en-US" sz="3200" u="sng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3175"/>
            <a:ext cx="915987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835150" y="476250"/>
            <a:ext cx="54927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s-ES" altLang="en-US" sz="4800">
                <a:solidFill>
                  <a:srgbClr val="FF0066"/>
                </a:solidFill>
                <a:latin typeface="Arial" charset="0"/>
              </a:rPr>
              <a:t>El acelerador LHC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978650" y="6491288"/>
            <a:ext cx="21859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s-ES" altLang="en-US" sz="1800" b="0">
                <a:solidFill>
                  <a:srgbClr val="FFFF00"/>
                </a:solidFill>
              </a:rPr>
              <a:t>R. Piegaia – 25/08/12</a:t>
            </a:r>
          </a:p>
        </p:txBody>
      </p:sp>
      <p:sp>
        <p:nvSpPr>
          <p:cNvPr id="41989" name="WordArt 7"/>
          <p:cNvSpPr>
            <a:spLocks noChangeArrowheads="1" noChangeShapeType="1" noTextEdit="1"/>
          </p:cNvSpPr>
          <p:nvPr/>
        </p:nvSpPr>
        <p:spPr bwMode="auto">
          <a:xfrm>
            <a:off x="2136775" y="1700213"/>
            <a:ext cx="4811713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y el experimento ATLAS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aeri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836613"/>
            <a:ext cx="94297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Oval 5"/>
          <p:cNvSpPr>
            <a:spLocks noChangeArrowheads="1"/>
          </p:cNvSpPr>
          <p:nvPr/>
        </p:nvSpPr>
        <p:spPr bwMode="auto">
          <a:xfrm rot="-144561">
            <a:off x="757238" y="2587625"/>
            <a:ext cx="7129462" cy="3219450"/>
          </a:xfrm>
          <a:prstGeom prst="ellips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 altLang="en-US">
              <a:solidFill>
                <a:srgbClr val="4D4D4D"/>
              </a:solidFill>
              <a:latin typeface="Times New Roman" pitchFamily="18" charset="0"/>
            </a:endParaRPr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976313" y="188913"/>
            <a:ext cx="71929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2000" u="sng">
                <a:solidFill>
                  <a:schemeClr val="folHlink"/>
                </a:solidFill>
                <a:latin typeface="Arial" charset="0"/>
              </a:rPr>
              <a:t>LHC</a:t>
            </a:r>
            <a:r>
              <a:rPr lang="es-AR" altLang="en-US" sz="2000">
                <a:solidFill>
                  <a:schemeClr val="folHlink"/>
                </a:solidFill>
                <a:latin typeface="Arial" charset="0"/>
              </a:rPr>
              <a:t> : T</a:t>
            </a:r>
            <a:r>
              <a:rPr lang="en-US" altLang="en-US" sz="2000">
                <a:solidFill>
                  <a:schemeClr val="folHlink"/>
                </a:solidFill>
                <a:latin typeface="Arial" charset="0"/>
                <a:cs typeface="Arial" charset="0"/>
              </a:rPr>
              <a:t>únel de</a:t>
            </a:r>
            <a:r>
              <a:rPr lang="es-AR" altLang="en-US" sz="2000">
                <a:solidFill>
                  <a:schemeClr val="folHlink"/>
                </a:solidFill>
                <a:latin typeface="Arial" charset="0"/>
              </a:rPr>
              <a:t> 27 km de longitud – 100 m de profundidad</a:t>
            </a: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 rot="3970156">
            <a:off x="7740650" y="4165600"/>
            <a:ext cx="17557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1400" b="0">
                <a:solidFill>
                  <a:schemeClr val="bg1"/>
                </a:solidFill>
                <a:latin typeface="Arial" charset="0"/>
              </a:rPr>
              <a:t>Aeropuerto Ginebra</a:t>
            </a:r>
          </a:p>
        </p:txBody>
      </p:sp>
      <p:sp>
        <p:nvSpPr>
          <p:cNvPr id="43014" name="Text Box 8"/>
          <p:cNvSpPr txBox="1">
            <a:spLocks noChangeArrowheads="1"/>
          </p:cNvSpPr>
          <p:nvPr/>
        </p:nvSpPr>
        <p:spPr bwMode="auto">
          <a:xfrm>
            <a:off x="1588" y="2557463"/>
            <a:ext cx="12223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1800">
                <a:solidFill>
                  <a:schemeClr val="bg1"/>
                </a:solidFill>
                <a:latin typeface="Arial" charset="0"/>
              </a:rPr>
              <a:t>FRANCIA</a:t>
            </a:r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7808913" y="2397125"/>
            <a:ext cx="8763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1800">
                <a:solidFill>
                  <a:schemeClr val="bg1"/>
                </a:solidFill>
                <a:latin typeface="Arial" charset="0"/>
              </a:rPr>
              <a:t>SUIZA</a:t>
            </a:r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5395913" y="6045200"/>
            <a:ext cx="763587" cy="33813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1600" b="0">
                <a:solidFill>
                  <a:srgbClr val="FFFF66"/>
                </a:solidFill>
                <a:latin typeface="Arial" charset="0"/>
              </a:rPr>
              <a:t>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0" y="-458788"/>
            <a:ext cx="9166225" cy="7402513"/>
            <a:chOff x="0" y="-199"/>
            <a:chExt cx="5774" cy="4663"/>
          </a:xfrm>
        </p:grpSpPr>
        <p:pic>
          <p:nvPicPr>
            <p:cNvPr id="44035" name="Picture 3" descr="lhc_01_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9"/>
              <a:ext cx="5774" cy="466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36" name="Rectangle 4"/>
            <p:cNvSpPr>
              <a:spLocks noChangeArrowheads="1"/>
            </p:cNvSpPr>
            <p:nvPr/>
          </p:nvSpPr>
          <p:spPr bwMode="auto">
            <a:xfrm>
              <a:off x="0" y="255"/>
              <a:ext cx="5760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US" sz="2800">
                  <a:solidFill>
                    <a:srgbClr val="9B19BF"/>
                  </a:solidFill>
                </a:rPr>
                <a:t>LHC: Cuatro experimentos</a:t>
              </a:r>
              <a:endParaRPr lang="es-ES" altLang="en-US" sz="2800">
                <a:solidFill>
                  <a:srgbClr val="9B19BF"/>
                </a:solidFill>
              </a:endParaRPr>
            </a:p>
          </p:txBody>
        </p:sp>
        <p:sp>
          <p:nvSpPr>
            <p:cNvPr id="44037" name="Text Box 5"/>
            <p:cNvSpPr txBox="1">
              <a:spLocks noChangeArrowheads="1"/>
            </p:cNvSpPr>
            <p:nvPr/>
          </p:nvSpPr>
          <p:spPr bwMode="auto">
            <a:xfrm>
              <a:off x="2243" y="1007"/>
              <a:ext cx="57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s-AR" altLang="en-US" sz="1600">
                  <a:solidFill>
                    <a:srgbClr val="FF0066"/>
                  </a:solidFill>
                  <a:latin typeface="Arial" charset="0"/>
                </a:rPr>
                <a:t>Francia</a:t>
              </a:r>
            </a:p>
          </p:txBody>
        </p:sp>
        <p:sp>
          <p:nvSpPr>
            <p:cNvPr id="44038" name="Rectangle 6"/>
            <p:cNvSpPr>
              <a:spLocks noChangeArrowheads="1"/>
            </p:cNvSpPr>
            <p:nvPr/>
          </p:nvSpPr>
          <p:spPr bwMode="auto">
            <a:xfrm>
              <a:off x="1215" y="1326"/>
              <a:ext cx="45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AR" altLang="en-US">
                  <a:solidFill>
                    <a:srgbClr val="FF0066"/>
                  </a:solidFill>
                </a:rPr>
                <a:t>Suiza</a:t>
              </a:r>
            </a:p>
          </p:txBody>
        </p:sp>
        <p:sp>
          <p:nvSpPr>
            <p:cNvPr id="44039" name="Text Box 7"/>
            <p:cNvSpPr txBox="1">
              <a:spLocks noChangeArrowheads="1"/>
            </p:cNvSpPr>
            <p:nvPr/>
          </p:nvSpPr>
          <p:spPr bwMode="auto">
            <a:xfrm>
              <a:off x="2506" y="3952"/>
              <a:ext cx="1239" cy="233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s-AR" altLang="en-US" sz="1800">
                  <a:solidFill>
                    <a:schemeClr val="bg1"/>
                  </a:solidFill>
                  <a:latin typeface="Arial" charset="0"/>
                </a:rPr>
                <a:t>4  Experimentos</a:t>
              </a:r>
            </a:p>
          </p:txBody>
        </p:sp>
        <p:sp>
          <p:nvSpPr>
            <p:cNvPr id="44040" name="Line 8"/>
            <p:cNvSpPr>
              <a:spLocks noChangeShapeType="1"/>
            </p:cNvSpPr>
            <p:nvPr/>
          </p:nvSpPr>
          <p:spPr bwMode="auto">
            <a:xfrm flipV="1">
              <a:off x="3665" y="3140"/>
              <a:ext cx="544" cy="81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041" name="Line 9"/>
            <p:cNvSpPr>
              <a:spLocks noChangeShapeType="1"/>
            </p:cNvSpPr>
            <p:nvPr/>
          </p:nvSpPr>
          <p:spPr bwMode="auto">
            <a:xfrm flipV="1">
              <a:off x="3302" y="2914"/>
              <a:ext cx="136" cy="104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042" name="Line 10"/>
            <p:cNvSpPr>
              <a:spLocks noChangeShapeType="1"/>
            </p:cNvSpPr>
            <p:nvPr/>
          </p:nvSpPr>
          <p:spPr bwMode="auto">
            <a:xfrm flipH="1" flipV="1">
              <a:off x="2576" y="2959"/>
              <a:ext cx="363" cy="99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043" name="Line 11"/>
            <p:cNvSpPr>
              <a:spLocks noChangeShapeType="1"/>
            </p:cNvSpPr>
            <p:nvPr/>
          </p:nvSpPr>
          <p:spPr bwMode="auto">
            <a:xfrm flipH="1" flipV="1">
              <a:off x="1941" y="3775"/>
              <a:ext cx="681" cy="18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044" name="Rectangle 12"/>
            <p:cNvSpPr>
              <a:spLocks noChangeArrowheads="1"/>
            </p:cNvSpPr>
            <p:nvPr/>
          </p:nvSpPr>
          <p:spPr bwMode="auto">
            <a:xfrm>
              <a:off x="0" y="-153"/>
              <a:ext cx="5760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736725" y="476250"/>
            <a:ext cx="57229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s-ES" altLang="en-US" sz="2400">
                <a:solidFill>
                  <a:schemeClr val="bg1"/>
                </a:solidFill>
              </a:rPr>
              <a:t>Una vista del LHC en el tunel de 27km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E0152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286250" y="5516563"/>
            <a:ext cx="26384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2000">
                <a:solidFill>
                  <a:schemeClr val="bg1"/>
                </a:solidFill>
                <a:latin typeface="Arial" charset="0"/>
              </a:rPr>
              <a:t>Experimento ATLAS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 rot="-779677">
            <a:off x="7566025" y="3835400"/>
            <a:ext cx="660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1800">
                <a:solidFill>
                  <a:schemeClr val="bg1"/>
                </a:solidFill>
                <a:latin typeface="Arial" charset="0"/>
              </a:rPr>
              <a:t>LHC</a:t>
            </a: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2465388" y="3621088"/>
            <a:ext cx="0" cy="15843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 rot="-5400000">
            <a:off x="1908969" y="4144169"/>
            <a:ext cx="7667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1600">
                <a:solidFill>
                  <a:schemeClr val="bg1"/>
                </a:solidFill>
                <a:latin typeface="Arial" charset="0"/>
              </a:rPr>
              <a:t>100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atlas_in_cav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atlas_in_caver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1725613" y="404813"/>
            <a:ext cx="5654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000">
                <a:latin typeface="Arial" charset="0"/>
              </a:rPr>
              <a:t>El experimento ATLAS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33350" y="188913"/>
            <a:ext cx="8877300" cy="42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n-US">
                <a:solidFill>
                  <a:schemeClr val="bg2"/>
                </a:solidFill>
                <a:latin typeface="Arial" charset="0"/>
              </a:rPr>
              <a:t>Decaimiento a dos fotones</a:t>
            </a: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</a:t>
            </a: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sym typeface="Symbol" pitchFamily="18" charset="2"/>
            </a:endParaRP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sym typeface="Symbol" pitchFamily="18" charset="2"/>
            </a:endParaRP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sym typeface="Symbol" pitchFamily="18" charset="2"/>
            </a:endParaRP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sym typeface="Symbol" pitchFamily="18" charset="2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  A veces ocurre que, entre otras</a:t>
            </a: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       cosas, se producen dos fotones</a:t>
            </a:r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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</a:rPr>
              <a:t>   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  <a:cs typeface="Times New Roman" pitchFamily="18" charset="0"/>
              </a:rPr>
              <a:t>Uno de los decaimientos del </a:t>
            </a:r>
          </a:p>
          <a:p>
            <a:pPr algn="l" eaLnBrk="1" hangingPunct="1"/>
            <a:r>
              <a:rPr lang="es-ES" altLang="en-US" sz="1600" b="0">
                <a:solidFill>
                  <a:srgbClr val="33CCFF"/>
                </a:solidFill>
                <a:latin typeface="Arial" charset="0"/>
                <a:cs typeface="Times New Roman" pitchFamily="18" charset="0"/>
              </a:rPr>
              <a:t>        Higgs es a dos fotones</a:t>
            </a:r>
          </a:p>
          <a:p>
            <a:pPr algn="l" eaLnBrk="1" hangingPunct="1"/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 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  <a:cs typeface="Times New Roman" pitchFamily="18" charset="0"/>
              </a:rPr>
              <a:t>Pero muchas otras cosas </a:t>
            </a: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cs typeface="Times New Roman" pitchFamily="18" charset="0"/>
              </a:rPr>
              <a:t>        producen dos fotones …</a:t>
            </a:r>
          </a:p>
          <a:p>
            <a:pPr algn="l" eaLnBrk="1" hangingPunct="1"/>
            <a:r>
              <a:rPr lang="es-ES" altLang="en-US" sz="1600" b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</a:t>
            </a:r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>
              <a:buFont typeface="Symbol" pitchFamily="18" charset="2"/>
              <a:buNone/>
            </a:pPr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</a:t>
            </a:r>
          </a:p>
        </p:txBody>
      </p:sp>
      <p:cxnSp>
        <p:nvCxnSpPr>
          <p:cNvPr id="49155" name="Straight Connector 4"/>
          <p:cNvCxnSpPr>
            <a:cxnSpLocks noChangeShapeType="1"/>
          </p:cNvCxnSpPr>
          <p:nvPr/>
        </p:nvCxnSpPr>
        <p:spPr bwMode="auto">
          <a:xfrm>
            <a:off x="8172450" y="6669088"/>
            <a:ext cx="914400" cy="914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915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1196975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33350" y="115888"/>
            <a:ext cx="8877300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ES" sz="3200" dirty="0" smtClean="0">
                <a:solidFill>
                  <a:schemeClr val="bg2"/>
                </a:solidFill>
              </a:rPr>
              <a:t>Producción de dos fotones</a:t>
            </a:r>
          </a:p>
          <a:p>
            <a:pPr algn="l" eaLnBrk="1" hangingPunct="1">
              <a:defRPr/>
            </a:pPr>
            <a:r>
              <a:rPr lang="es-ES" b="0" dirty="0" smtClean="0">
                <a:solidFill>
                  <a:srgbClr val="66FF33"/>
                </a:solidFill>
                <a:sym typeface="Symbol" pitchFamily="18" charset="2"/>
              </a:rPr>
              <a:t>  </a:t>
            </a:r>
          </a:p>
          <a:p>
            <a:pPr algn="l" eaLnBrk="1" hangingPunct="1">
              <a:defRPr/>
            </a:pPr>
            <a:r>
              <a:rPr lang="es-ES" b="0" dirty="0" smtClean="0">
                <a:solidFill>
                  <a:srgbClr val="66FF33"/>
                </a:solidFill>
                <a:sym typeface="Symbol" pitchFamily="18" charset="2"/>
              </a:rPr>
              <a:t>   </a:t>
            </a:r>
            <a:r>
              <a:rPr lang="es-ES" b="0" dirty="0" smtClean="0">
                <a:solidFill>
                  <a:srgbClr val="66FF33"/>
                </a:solidFill>
              </a:rPr>
              <a:t>  Se cuenta cuantos eventos se producen con dos fotones</a:t>
            </a:r>
            <a:endParaRPr lang="es-ES" b="0" dirty="0" smtClean="0">
              <a:solidFill>
                <a:srgbClr val="66FF33"/>
              </a:solidFill>
              <a:cs typeface="Times New Roman" pitchFamily="18" charset="0"/>
            </a:endParaRPr>
          </a:p>
          <a:p>
            <a:pPr algn="l" eaLnBrk="1" hangingPunct="1">
              <a:defRPr/>
            </a:pPr>
            <a:endParaRPr lang="es-ES" b="0" dirty="0" smtClean="0">
              <a:solidFill>
                <a:srgbClr val="66FF33"/>
              </a:solidFill>
              <a:cs typeface="Times New Roman" pitchFamily="18" charset="0"/>
            </a:endParaRPr>
          </a:p>
          <a:p>
            <a:pPr algn="l" eaLnBrk="1" hangingPunct="1">
              <a:defRPr/>
            </a:pPr>
            <a:r>
              <a:rPr lang="es-ES" b="0" dirty="0" smtClean="0">
                <a:solidFill>
                  <a:srgbClr val="33CCFF"/>
                </a:solidFill>
                <a:sym typeface="Symbol" pitchFamily="18" charset="2"/>
              </a:rPr>
              <a:t>  </a:t>
            </a:r>
            <a:r>
              <a:rPr lang="es-ES" b="0" dirty="0" smtClean="0">
                <a:solidFill>
                  <a:srgbClr val="33CCFF"/>
                </a:solidFill>
              </a:rPr>
              <a:t>   </a:t>
            </a:r>
            <a:r>
              <a:rPr lang="es-ES" b="0" dirty="0" smtClean="0">
                <a:solidFill>
                  <a:srgbClr val="33CCFF"/>
                </a:solidFill>
                <a:cs typeface="Times New Roman" pitchFamily="18" charset="0"/>
              </a:rPr>
              <a:t>Se compara contra la predicción del Modelo Estándar </a:t>
            </a:r>
            <a:r>
              <a:rPr lang="es-ES" b="0" u="sng" dirty="0" smtClean="0">
                <a:solidFill>
                  <a:srgbClr val="33CCFF"/>
                </a:solidFill>
                <a:cs typeface="Times New Roman" pitchFamily="18" charset="0"/>
              </a:rPr>
              <a:t>sin incluir</a:t>
            </a:r>
            <a:r>
              <a:rPr lang="es-ES" b="0" dirty="0" smtClean="0">
                <a:solidFill>
                  <a:srgbClr val="33CCFF"/>
                </a:solidFill>
                <a:cs typeface="Times New Roman" pitchFamily="18" charset="0"/>
              </a:rPr>
              <a:t> el Higgs</a:t>
            </a:r>
          </a:p>
          <a:p>
            <a:pPr algn="l" eaLnBrk="1" hangingPunct="1">
              <a:defRPr/>
            </a:pPr>
            <a:endParaRPr lang="es-ES" b="0" dirty="0" smtClean="0">
              <a:solidFill>
                <a:srgbClr val="33CCFF"/>
              </a:solidFill>
              <a:cs typeface="Times New Roman" pitchFamily="18" charset="0"/>
            </a:endParaRPr>
          </a:p>
          <a:p>
            <a:pPr algn="l" eaLnBrk="1" hangingPunct="1">
              <a:defRPr/>
            </a:pPr>
            <a:r>
              <a:rPr lang="es-ES" b="0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Symbol" pitchFamily="18" charset="2"/>
              </a:rPr>
              <a:t>   </a:t>
            </a:r>
            <a:r>
              <a:rPr lang="es-ES" b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  <a:r>
              <a:rPr lang="es-ES" b="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itchFamily="18" charset="0"/>
              </a:rPr>
              <a:t>Se compara contra la predicción del Modelo Estándar </a:t>
            </a:r>
            <a:r>
              <a:rPr lang="es-ES" b="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itchFamily="18" charset="0"/>
              </a:rPr>
              <a:t>incluyendo</a:t>
            </a:r>
            <a:r>
              <a:rPr lang="es-ES" b="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itchFamily="18" charset="0"/>
              </a:rPr>
              <a:t> el Higgs</a:t>
            </a:r>
          </a:p>
          <a:p>
            <a:pPr algn="l" eaLnBrk="1" hangingPunct="1">
              <a:defRPr/>
            </a:pPr>
            <a:endParaRPr lang="es-ES" b="0" dirty="0" smtClean="0">
              <a:solidFill>
                <a:srgbClr val="66FF33"/>
              </a:solidFill>
              <a:cs typeface="Times New Roman" pitchFamily="18" charset="0"/>
            </a:endParaRPr>
          </a:p>
          <a:p>
            <a:pPr algn="l" eaLnBrk="1" hangingPunct="1">
              <a:defRPr/>
            </a:pPr>
            <a:r>
              <a:rPr lang="es-ES" b="0" dirty="0" smtClean="0">
                <a:solidFill>
                  <a:srgbClr val="33CCFF"/>
                </a:solidFill>
                <a:sym typeface="Symbol" pitchFamily="18" charset="2"/>
              </a:rPr>
              <a:t>  </a:t>
            </a:r>
            <a:endParaRPr lang="es-ES" b="0" dirty="0" smtClean="0">
              <a:solidFill>
                <a:srgbClr val="33CCFF"/>
              </a:solidFill>
              <a:cs typeface="Times New Roman" pitchFamily="18" charset="0"/>
            </a:endParaRPr>
          </a:p>
          <a:p>
            <a:pPr algn="l" eaLnBrk="1" hangingPunct="1">
              <a:buFont typeface="Symbol" pitchFamily="18" charset="2"/>
              <a:buNone/>
              <a:defRPr/>
            </a:pPr>
            <a:r>
              <a:rPr lang="es-ES" b="0" dirty="0" smtClean="0">
                <a:solidFill>
                  <a:srgbClr val="66FF33"/>
                </a:solidFill>
                <a:sym typeface="Symbol" pitchFamily="18" charset="2"/>
              </a:rPr>
              <a:t>  </a:t>
            </a:r>
          </a:p>
        </p:txBody>
      </p:sp>
      <p:cxnSp>
        <p:nvCxnSpPr>
          <p:cNvPr id="50179" name="Straight Connector 4"/>
          <p:cNvCxnSpPr>
            <a:cxnSpLocks noChangeShapeType="1"/>
          </p:cNvCxnSpPr>
          <p:nvPr/>
        </p:nvCxnSpPr>
        <p:spPr bwMode="auto">
          <a:xfrm>
            <a:off x="8172450" y="6669088"/>
            <a:ext cx="914400" cy="914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018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2276475"/>
            <a:ext cx="498475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2"/>
          <p:cNvSpPr>
            <a:spLocks noChangeArrowheads="1"/>
          </p:cNvSpPr>
          <p:nvPr/>
        </p:nvSpPr>
        <p:spPr bwMode="auto">
          <a:xfrm>
            <a:off x="5051425" y="3362325"/>
            <a:ext cx="1871663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2" name="TextBox 14"/>
          <p:cNvSpPr txBox="1">
            <a:spLocks noChangeArrowheads="1"/>
          </p:cNvSpPr>
          <p:nvPr/>
        </p:nvSpPr>
        <p:spPr bwMode="auto">
          <a:xfrm>
            <a:off x="3473450" y="6423025"/>
            <a:ext cx="2786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latin typeface="Arial" charset="0"/>
              </a:rPr>
              <a:t>“masa” de los dos fotones</a:t>
            </a:r>
          </a:p>
        </p:txBody>
      </p:sp>
      <p:sp>
        <p:nvSpPr>
          <p:cNvPr id="50183" name="Rectangle 3"/>
          <p:cNvSpPr>
            <a:spLocks noChangeArrowheads="1"/>
          </p:cNvSpPr>
          <p:nvPr/>
        </p:nvSpPr>
        <p:spPr bwMode="auto">
          <a:xfrm>
            <a:off x="4067175" y="2924175"/>
            <a:ext cx="2736850" cy="438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grpSp>
        <p:nvGrpSpPr>
          <p:cNvPr id="50184" name="Group 4"/>
          <p:cNvGrpSpPr>
            <a:grpSpLocks/>
          </p:cNvGrpSpPr>
          <p:nvPr/>
        </p:nvGrpSpPr>
        <p:grpSpPr bwMode="auto">
          <a:xfrm>
            <a:off x="3851275" y="2997200"/>
            <a:ext cx="2722563" cy="604838"/>
            <a:chOff x="3851920" y="2730406"/>
            <a:chExt cx="2721743" cy="605246"/>
          </a:xfrm>
        </p:grpSpPr>
        <p:cxnSp>
          <p:nvCxnSpPr>
            <p:cNvPr id="50189" name="Straight Connector 7"/>
            <p:cNvCxnSpPr>
              <a:cxnSpLocks noChangeShapeType="1"/>
            </p:cNvCxnSpPr>
            <p:nvPr/>
          </p:nvCxnSpPr>
          <p:spPr bwMode="auto">
            <a:xfrm>
              <a:off x="3851920" y="3175894"/>
              <a:ext cx="648072" cy="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190" name="Straight Connector 10"/>
            <p:cNvCxnSpPr>
              <a:cxnSpLocks noChangeShapeType="1"/>
            </p:cNvCxnSpPr>
            <p:nvPr/>
          </p:nvCxnSpPr>
          <p:spPr bwMode="auto">
            <a:xfrm>
              <a:off x="3851920" y="2887845"/>
              <a:ext cx="648072" cy="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191" name="TextBox 11"/>
            <p:cNvSpPr txBox="1">
              <a:spLocks noChangeArrowheads="1"/>
            </p:cNvSpPr>
            <p:nvPr/>
          </p:nvSpPr>
          <p:spPr bwMode="auto">
            <a:xfrm>
              <a:off x="4488880" y="2996952"/>
              <a:ext cx="2084783" cy="33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1600" b="0">
                  <a:solidFill>
                    <a:srgbClr val="FF0000"/>
                  </a:solidFill>
                  <a:latin typeface="Arial" charset="0"/>
                </a:rPr>
                <a:t>predicción con Higgs</a:t>
              </a:r>
            </a:p>
          </p:txBody>
        </p:sp>
        <p:sp>
          <p:nvSpPr>
            <p:cNvPr id="50192" name="Rectangle 12"/>
            <p:cNvSpPr>
              <a:spLocks noChangeArrowheads="1"/>
            </p:cNvSpPr>
            <p:nvPr/>
          </p:nvSpPr>
          <p:spPr bwMode="auto">
            <a:xfrm>
              <a:off x="4488880" y="2730406"/>
              <a:ext cx="2015889" cy="3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b="0">
                  <a:solidFill>
                    <a:srgbClr val="FF0000"/>
                  </a:solidFill>
                </a:rPr>
                <a:t>predicción sin Higgs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36588" y="3573463"/>
            <a:ext cx="4943475" cy="1708150"/>
            <a:chOff x="565831" y="3717032"/>
            <a:chExt cx="4942273" cy="1706420"/>
          </a:xfrm>
        </p:grpSpPr>
        <p:sp>
          <p:nvSpPr>
            <p:cNvPr id="50186" name="Oval 5"/>
            <p:cNvSpPr>
              <a:spLocks noChangeArrowheads="1"/>
            </p:cNvSpPr>
            <p:nvPr/>
          </p:nvSpPr>
          <p:spPr bwMode="auto">
            <a:xfrm>
              <a:off x="3635896" y="3717032"/>
              <a:ext cx="1872208" cy="864096"/>
            </a:xfrm>
            <a:prstGeom prst="ellipse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50187" name="TextBox 6"/>
            <p:cNvSpPr txBox="1">
              <a:spLocks noChangeArrowheads="1"/>
            </p:cNvSpPr>
            <p:nvPr/>
          </p:nvSpPr>
          <p:spPr bwMode="auto">
            <a:xfrm>
              <a:off x="565831" y="5085184"/>
              <a:ext cx="708238" cy="338268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600">
                  <a:solidFill>
                    <a:srgbClr val="00B050"/>
                  </a:solidFill>
                  <a:latin typeface="Arial" charset="0"/>
                </a:rPr>
                <a:t>EPA !</a:t>
              </a:r>
            </a:p>
          </p:txBody>
        </p:sp>
        <p:cxnSp>
          <p:nvCxnSpPr>
            <p:cNvPr id="50188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1268098" y="4356327"/>
              <a:ext cx="2439806" cy="889358"/>
            </a:xfrm>
            <a:prstGeom prst="straightConnector1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33350" y="1125538"/>
            <a:ext cx="88773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n-US">
                <a:solidFill>
                  <a:schemeClr val="bg2"/>
                </a:solidFill>
                <a:latin typeface="Arial" charset="0"/>
              </a:rPr>
              <a:t>Producción de dos fotones</a:t>
            </a: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</a:t>
            </a: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  Se cuenta cuantos eventos se producen con dos fotones</a:t>
            </a:r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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</a:rPr>
              <a:t>   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  <a:cs typeface="Times New Roman" pitchFamily="18" charset="0"/>
              </a:rPr>
              <a:t>Se calcula la “masa de los dos fotones”</a:t>
            </a:r>
          </a:p>
          <a:p>
            <a:pPr algn="l" eaLnBrk="1" hangingPunct="1"/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 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  <a:cs typeface="Times New Roman" pitchFamily="18" charset="0"/>
              </a:rPr>
              <a:t>Se hace un gráfico con el número de veces que se observó cada valor de “masa”</a:t>
            </a: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</a:t>
            </a:r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>
              <a:buFont typeface="Symbol" pitchFamily="18" charset="2"/>
              <a:buNone/>
            </a:pPr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</a:t>
            </a:r>
          </a:p>
        </p:txBody>
      </p:sp>
      <p:cxnSp>
        <p:nvCxnSpPr>
          <p:cNvPr id="51203" name="Straight Connector 4"/>
          <p:cNvCxnSpPr>
            <a:cxnSpLocks noChangeShapeType="1"/>
          </p:cNvCxnSpPr>
          <p:nvPr/>
        </p:nvCxnSpPr>
        <p:spPr bwMode="auto">
          <a:xfrm>
            <a:off x="8172450" y="7605713"/>
            <a:ext cx="914400" cy="914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1204" name="Group 15"/>
          <p:cNvGrpSpPr>
            <a:grpSpLocks/>
          </p:cNvGrpSpPr>
          <p:nvPr/>
        </p:nvGrpSpPr>
        <p:grpSpPr bwMode="auto">
          <a:xfrm>
            <a:off x="1987550" y="3286125"/>
            <a:ext cx="5191125" cy="4411663"/>
            <a:chOff x="1976437" y="2060848"/>
            <a:chExt cx="5191125" cy="4411956"/>
          </a:xfrm>
        </p:grpSpPr>
        <p:grpSp>
          <p:nvGrpSpPr>
            <p:cNvPr id="51213" name="Group 13"/>
            <p:cNvGrpSpPr>
              <a:grpSpLocks/>
            </p:cNvGrpSpPr>
            <p:nvPr/>
          </p:nvGrpSpPr>
          <p:grpSpPr bwMode="auto">
            <a:xfrm>
              <a:off x="1976437" y="2060848"/>
              <a:ext cx="5191125" cy="4410075"/>
              <a:chOff x="1976437" y="1916832"/>
              <a:chExt cx="5191125" cy="4410075"/>
            </a:xfrm>
          </p:grpSpPr>
          <p:grpSp>
            <p:nvGrpSpPr>
              <p:cNvPr id="51215" name="Group 5"/>
              <p:cNvGrpSpPr>
                <a:grpSpLocks/>
              </p:cNvGrpSpPr>
              <p:nvPr/>
            </p:nvGrpSpPr>
            <p:grpSpPr bwMode="auto">
              <a:xfrm>
                <a:off x="1976437" y="1916832"/>
                <a:ext cx="5191125" cy="4410075"/>
                <a:chOff x="1976437" y="1916832"/>
                <a:chExt cx="5191125" cy="4410075"/>
              </a:xfrm>
            </p:grpSpPr>
            <p:pic>
              <p:nvPicPr>
                <p:cNvPr id="51220" name="Picture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6437" y="1916832"/>
                  <a:ext cx="5191125" cy="4410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221" name="Rectangle 2"/>
                <p:cNvSpPr>
                  <a:spLocks noChangeArrowheads="1"/>
                </p:cNvSpPr>
                <p:nvPr/>
              </p:nvSpPr>
              <p:spPr bwMode="auto">
                <a:xfrm>
                  <a:off x="4932040" y="2924944"/>
                  <a:ext cx="1872208" cy="792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altLang="en-US"/>
                </a:p>
              </p:txBody>
            </p:sp>
          </p:grpSp>
          <p:cxnSp>
            <p:nvCxnSpPr>
              <p:cNvPr id="51216" name="Straight Connector 7"/>
              <p:cNvCxnSpPr>
                <a:cxnSpLocks noChangeShapeType="1"/>
              </p:cNvCxnSpPr>
              <p:nvPr/>
            </p:nvCxnSpPr>
            <p:spPr bwMode="auto">
              <a:xfrm>
                <a:off x="4716016" y="3140968"/>
                <a:ext cx="648072" cy="0"/>
              </a:xfrm>
              <a:prstGeom prst="line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21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4716016" y="3429000"/>
                <a:ext cx="648072" cy="0"/>
              </a:xfrm>
              <a:prstGeom prst="line">
                <a:avLst/>
              </a:prstGeom>
              <a:noFill/>
              <a:ln w="25400" algn="ctr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1218" name="TextBox 11"/>
              <p:cNvSpPr txBox="1">
                <a:spLocks noChangeArrowheads="1"/>
              </p:cNvSpPr>
              <p:nvPr/>
            </p:nvSpPr>
            <p:spPr bwMode="auto">
              <a:xfrm>
                <a:off x="5471606" y="2934122"/>
                <a:ext cx="1208985" cy="338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600">
                    <a:solidFill>
                      <a:srgbClr val="FF0000"/>
                    </a:solidFill>
                    <a:latin typeface="Arial" charset="0"/>
                  </a:rPr>
                  <a:t>Con Higgs</a:t>
                </a:r>
              </a:p>
            </p:txBody>
          </p:sp>
          <p:sp>
            <p:nvSpPr>
              <p:cNvPr id="51219" name="Rectangle 12"/>
              <p:cNvSpPr>
                <a:spLocks noChangeArrowheads="1"/>
              </p:cNvSpPr>
              <p:nvPr/>
            </p:nvSpPr>
            <p:spPr bwMode="auto">
              <a:xfrm>
                <a:off x="5550152" y="3259723"/>
                <a:ext cx="1130438" cy="338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rgbClr val="FF0000"/>
                    </a:solidFill>
                  </a:rPr>
                  <a:t>Sin Higgs</a:t>
                </a:r>
              </a:p>
            </p:txBody>
          </p:sp>
        </p:grpSp>
        <p:sp>
          <p:nvSpPr>
            <p:cNvPr id="51214" name="TextBox 14"/>
            <p:cNvSpPr txBox="1">
              <a:spLocks noChangeArrowheads="1"/>
            </p:cNvSpPr>
            <p:nvPr/>
          </p:nvSpPr>
          <p:spPr bwMode="auto">
            <a:xfrm>
              <a:off x="3463027" y="6134229"/>
              <a:ext cx="2784737" cy="33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600">
                  <a:latin typeface="Arial" charset="0"/>
                </a:rPr>
                <a:t>“masa” de los dos fotones</a:t>
              </a:r>
            </a:p>
          </p:txBody>
        </p:sp>
      </p:grpSp>
      <p:pic>
        <p:nvPicPr>
          <p:cNvPr id="51205" name="Picture 13" descr="Untitled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463" y="-1011238"/>
            <a:ext cx="14268451" cy="11352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Rectangle 1"/>
          <p:cNvSpPr>
            <a:spLocks noChangeArrowheads="1"/>
          </p:cNvSpPr>
          <p:nvPr/>
        </p:nvSpPr>
        <p:spPr bwMode="auto">
          <a:xfrm>
            <a:off x="5768975" y="1557338"/>
            <a:ext cx="4968875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07" name="Rectangle 2"/>
          <p:cNvSpPr>
            <a:spLocks noChangeArrowheads="1"/>
          </p:cNvSpPr>
          <p:nvPr/>
        </p:nvSpPr>
        <p:spPr bwMode="auto">
          <a:xfrm>
            <a:off x="3132138" y="549275"/>
            <a:ext cx="7561262" cy="935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grpSp>
        <p:nvGrpSpPr>
          <p:cNvPr id="51208" name="Group 16"/>
          <p:cNvGrpSpPr>
            <a:grpSpLocks/>
          </p:cNvGrpSpPr>
          <p:nvPr/>
        </p:nvGrpSpPr>
        <p:grpSpPr bwMode="auto">
          <a:xfrm>
            <a:off x="5375275" y="1852613"/>
            <a:ext cx="3517900" cy="639762"/>
            <a:chOff x="3851920" y="2694858"/>
            <a:chExt cx="2668163" cy="641117"/>
          </a:xfrm>
        </p:grpSpPr>
        <p:cxnSp>
          <p:nvCxnSpPr>
            <p:cNvPr id="51209" name="Straight Connector 7"/>
            <p:cNvCxnSpPr>
              <a:cxnSpLocks noChangeShapeType="1"/>
            </p:cNvCxnSpPr>
            <p:nvPr/>
          </p:nvCxnSpPr>
          <p:spPr bwMode="auto">
            <a:xfrm flipV="1">
              <a:off x="3851920" y="3166229"/>
              <a:ext cx="701687" cy="9666"/>
            </a:xfrm>
            <a:prstGeom prst="lin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210" name="Straight Connector 10"/>
            <p:cNvCxnSpPr>
              <a:cxnSpLocks noChangeShapeType="1"/>
            </p:cNvCxnSpPr>
            <p:nvPr/>
          </p:nvCxnSpPr>
          <p:spPr bwMode="auto">
            <a:xfrm>
              <a:off x="3851920" y="2887845"/>
              <a:ext cx="701687" cy="0"/>
            </a:xfrm>
            <a:prstGeom prst="line">
              <a:avLst/>
            </a:prstGeom>
            <a:noFill/>
            <a:ln w="57150" algn="ctr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211" name="TextBox 11"/>
            <p:cNvSpPr txBox="1">
              <a:spLocks noChangeArrowheads="1"/>
            </p:cNvSpPr>
            <p:nvPr/>
          </p:nvSpPr>
          <p:spPr bwMode="auto">
            <a:xfrm>
              <a:off x="4662855" y="2996952"/>
              <a:ext cx="1857228" cy="339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1600">
                  <a:solidFill>
                    <a:srgbClr val="FF0000"/>
                  </a:solidFill>
                  <a:latin typeface="Arial" charset="0"/>
                </a:rPr>
                <a:t>predicción con Higgs</a:t>
              </a:r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4662855" y="2694858"/>
              <a:ext cx="1842923" cy="339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>
                  <a:solidFill>
                    <a:srgbClr val="FF0000"/>
                  </a:solidFill>
                </a:rPr>
                <a:t>predicción sin Higgs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33350" y="188913"/>
            <a:ext cx="887730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n-US" dirty="0">
                <a:solidFill>
                  <a:schemeClr val="bg2"/>
                </a:solidFill>
                <a:latin typeface="Arial" charset="0"/>
              </a:rPr>
              <a:t>Producción de dos fotones</a:t>
            </a:r>
          </a:p>
          <a:p>
            <a:pPr algn="l" eaLnBrk="1" hangingPunct="1"/>
            <a:r>
              <a:rPr lang="es-ES" altLang="en-US" sz="1600" b="0" dirty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</a:t>
            </a:r>
          </a:p>
          <a:p>
            <a:pPr algn="l" eaLnBrk="1" hangingPunct="1"/>
            <a:r>
              <a:rPr lang="es-ES" altLang="en-US" sz="1800" b="0" dirty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</a:t>
            </a:r>
            <a:r>
              <a:rPr lang="es-ES" altLang="en-US" sz="1800" b="0" dirty="0">
                <a:solidFill>
                  <a:srgbClr val="66FF33"/>
                </a:solidFill>
                <a:latin typeface="Arial" charset="0"/>
              </a:rPr>
              <a:t>  La competencia (CMS) observa lo </a:t>
            </a:r>
            <a:r>
              <a:rPr lang="es-ES" altLang="en-US" sz="1800" b="0" dirty="0" smtClean="0">
                <a:solidFill>
                  <a:srgbClr val="66FF33"/>
                </a:solidFill>
                <a:latin typeface="Arial" charset="0"/>
              </a:rPr>
              <a:t>mismo:   </a:t>
            </a:r>
            <a:r>
              <a:rPr lang="es-ES" altLang="en-US" sz="1800" b="0" dirty="0" smtClean="0">
                <a:solidFill>
                  <a:srgbClr val="0066FF"/>
                </a:solidFill>
                <a:latin typeface="Arial" charset="0"/>
              </a:rPr>
              <a:t>Descubrimiento !!</a:t>
            </a:r>
            <a:r>
              <a:rPr lang="es-ES" altLang="en-US" sz="1800" b="0" dirty="0" smtClean="0">
                <a:solidFill>
                  <a:srgbClr val="66FF33"/>
                </a:solidFill>
                <a:latin typeface="Arial" charset="0"/>
              </a:rPr>
              <a:t>  </a:t>
            </a:r>
            <a:endParaRPr lang="es-ES" altLang="en-US" sz="1800" b="0" dirty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endParaRPr lang="es-ES" altLang="en-US" sz="1600" b="0" dirty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 dirty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</a:t>
            </a:r>
            <a:endParaRPr lang="es-ES" altLang="en-US" sz="1600" b="0" dirty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 dirty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</a:t>
            </a:r>
            <a:endParaRPr lang="es-ES" altLang="en-US" sz="1600" b="0" dirty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>
              <a:buFont typeface="Symbol" pitchFamily="18" charset="2"/>
              <a:buNone/>
            </a:pPr>
            <a:r>
              <a:rPr lang="es-ES" altLang="en-US" sz="1600" b="0" dirty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</a:t>
            </a:r>
          </a:p>
        </p:txBody>
      </p:sp>
      <p:cxnSp>
        <p:nvCxnSpPr>
          <p:cNvPr id="52227" name="Straight Connector 4"/>
          <p:cNvCxnSpPr>
            <a:cxnSpLocks noChangeShapeType="1"/>
          </p:cNvCxnSpPr>
          <p:nvPr/>
        </p:nvCxnSpPr>
        <p:spPr bwMode="auto">
          <a:xfrm>
            <a:off x="8172450" y="6669088"/>
            <a:ext cx="914400" cy="914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222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24000"/>
            <a:ext cx="6072187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2" name="Group 6"/>
          <p:cNvGrpSpPr>
            <a:grpSpLocks/>
          </p:cNvGrpSpPr>
          <p:nvPr/>
        </p:nvGrpSpPr>
        <p:grpSpPr bwMode="auto">
          <a:xfrm>
            <a:off x="5580063" y="2997200"/>
            <a:ext cx="3563937" cy="3600450"/>
            <a:chOff x="3515" y="2160"/>
            <a:chExt cx="2245" cy="2268"/>
          </a:xfrm>
        </p:grpSpPr>
        <p:pic>
          <p:nvPicPr>
            <p:cNvPr id="53252" name="Content Placeholder 5" descr="darkmatt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" y="2160"/>
              <a:ext cx="1888" cy="2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3" name="Rectangle 5"/>
            <p:cNvSpPr>
              <a:spLocks noChangeArrowheads="1"/>
            </p:cNvSpPr>
            <p:nvPr/>
          </p:nvSpPr>
          <p:spPr bwMode="auto">
            <a:xfrm>
              <a:off x="3515" y="2160"/>
              <a:ext cx="362" cy="22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AR" altLang="en-US">
                <a:latin typeface="Times New Roman" pitchFamily="18" charset="0"/>
              </a:endParaRPr>
            </a:p>
          </p:txBody>
        </p:sp>
      </p:grp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33350" y="188913"/>
            <a:ext cx="887730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n-US">
                <a:solidFill>
                  <a:schemeClr val="bg2"/>
                </a:solidFill>
                <a:latin typeface="Arial" charset="0"/>
              </a:rPr>
              <a:t>Para finalizar: Temas en estudio en el LHC</a:t>
            </a: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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</a:rPr>
              <a:t>   </a:t>
            </a:r>
            <a:r>
              <a:rPr lang="es-ES" altLang="en-US" sz="1600" b="0" u="sng">
                <a:solidFill>
                  <a:srgbClr val="33CCFF"/>
                </a:solidFill>
                <a:latin typeface="Arial" charset="0"/>
              </a:rPr>
              <a:t>Tenemos una lupa mejor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</a:rPr>
              <a:t>: 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  <a:cs typeface="Times New Roman" pitchFamily="18" charset="0"/>
              </a:rPr>
              <a:t>investigar si las partículas tienen estructura interna.</a:t>
            </a:r>
          </a:p>
          <a:p>
            <a:pPr algn="l" eaLnBrk="1" hangingPunct="1"/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  </a:t>
            </a:r>
            <a:r>
              <a:rPr lang="es-ES" altLang="en-US" sz="1600" b="0" u="sng">
                <a:solidFill>
                  <a:srgbClr val="66FF33"/>
                </a:solidFill>
                <a:latin typeface="Arial" charset="0"/>
              </a:rPr>
              <a:t>Tenemos una fábrica mejor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: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  <a:cs typeface="Times New Roman" pitchFamily="18" charset="0"/>
              </a:rPr>
              <a:t>descubrir partículas hasta ahora desconocidas.</a:t>
            </a: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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</a:rPr>
              <a:t>   Medir con precisión el Modelo Estándar</a:t>
            </a:r>
            <a:endParaRPr lang="es-ES" altLang="en-US" sz="1600" b="0">
              <a:solidFill>
                <a:srgbClr val="66FF33"/>
              </a:solidFill>
              <a:latin typeface="Arial" charset="0"/>
              <a:sym typeface="Symbol" pitchFamily="18" charset="2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</a:t>
            </a: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  Estudiar la física del Higgs (o los Higgses).</a:t>
            </a:r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endParaRPr lang="es-ES" altLang="en-US" sz="1600" b="0">
              <a:solidFill>
                <a:srgbClr val="33CCFF"/>
              </a:solidFill>
              <a:latin typeface="Arial" charset="0"/>
              <a:sym typeface="Symbol" pitchFamily="18" charset="2"/>
            </a:endParaRPr>
          </a:p>
          <a:p>
            <a:pPr algn="l" eaLnBrk="1" hangingPunct="1"/>
            <a:r>
              <a:rPr lang="es-ES" altLang="en-US" sz="1600" b="0">
                <a:latin typeface="Arial" charset="0"/>
                <a:sym typeface="Symbol" pitchFamily="18" charset="2"/>
              </a:rPr>
              <a:t>  </a:t>
            </a:r>
            <a:r>
              <a:rPr lang="es-ES" altLang="en-US" sz="1600" b="0">
                <a:latin typeface="Arial" charset="0"/>
              </a:rPr>
              <a:t>   Si mater</a:t>
            </a:r>
          </a:p>
          <a:p>
            <a:pPr algn="l" eaLnBrk="1" hangingPunct="1"/>
            <a:r>
              <a:rPr lang="es-ES" altLang="en-US" sz="1600" b="0">
                <a:latin typeface="Arial" charset="0"/>
              </a:rPr>
              <a:t>ia y antimateria se crean juntas,  donde está? </a:t>
            </a:r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FFFF7D"/>
                </a:solidFill>
                <a:latin typeface="Arial" charset="0"/>
                <a:sym typeface="Symbol" pitchFamily="18" charset="2"/>
              </a:rPr>
              <a:t>     </a:t>
            </a:r>
            <a:r>
              <a:rPr lang="es-ES" altLang="en-US" sz="1600">
                <a:solidFill>
                  <a:srgbClr val="FFFF7D"/>
                </a:solidFill>
                <a:latin typeface="Arial" charset="0"/>
              </a:rPr>
              <a:t>   </a:t>
            </a:r>
            <a:r>
              <a:rPr lang="es-ES" altLang="en-US" sz="1600" b="0" u="sng">
                <a:solidFill>
                  <a:srgbClr val="FFFF7D"/>
                </a:solidFill>
                <a:latin typeface="Arial" charset="0"/>
              </a:rPr>
              <a:t>El Modelo Estándar no puede ser el final de la historia</a:t>
            </a:r>
            <a:r>
              <a:rPr lang="es-ES" altLang="en-US" sz="1600" b="0">
                <a:solidFill>
                  <a:srgbClr val="FFFF7D"/>
                </a:solidFill>
                <a:latin typeface="Arial" charset="0"/>
              </a:rPr>
              <a:t>:</a:t>
            </a:r>
          </a:p>
          <a:p>
            <a:pPr algn="l" eaLnBrk="1" hangingPunct="1"/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FFC000"/>
                </a:solidFill>
                <a:latin typeface="Arial" charset="0"/>
                <a:sym typeface="Symbol" pitchFamily="18" charset="2"/>
              </a:rPr>
              <a:t>     Demasiados parámetros (19) para una teoría fundamental</a:t>
            </a: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sym typeface="Symbol" pitchFamily="18" charset="2"/>
            </a:endParaRPr>
          </a:p>
          <a:p>
            <a:pPr algn="l" eaLnBrk="1" hangingPunct="1"/>
            <a:r>
              <a:rPr lang="es-ES" altLang="en-US" sz="1600">
                <a:solidFill>
                  <a:srgbClr val="FF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s-ES" altLang="en-US" sz="1600" b="0">
                <a:solidFill>
                  <a:srgbClr val="FF6600"/>
                </a:solidFill>
                <a:latin typeface="Arial" charset="0"/>
                <a:sym typeface="Symbol" pitchFamily="18" charset="2"/>
              </a:rPr>
              <a:t> </a:t>
            </a:r>
            <a:r>
              <a:rPr lang="es-ES" altLang="en-US" sz="1600">
                <a:solidFill>
                  <a:srgbClr val="FF6600"/>
                </a:solidFill>
                <a:latin typeface="Arial" charset="0"/>
              </a:rPr>
              <a:t>   </a:t>
            </a:r>
            <a:r>
              <a:rPr lang="es-ES" altLang="en-US" sz="1600" b="0">
                <a:solidFill>
                  <a:srgbClr val="FF6600"/>
                </a:solidFill>
                <a:latin typeface="Arial" charset="0"/>
              </a:rPr>
              <a:t>Falta incluir la interacción gravitatoria.</a:t>
            </a: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</a:t>
            </a:r>
            <a:r>
              <a:rPr lang="es-ES" altLang="en-US" sz="1600" b="0">
                <a:solidFill>
                  <a:srgbClr val="FF6699"/>
                </a:solidFill>
                <a:latin typeface="Arial" charset="0"/>
                <a:sym typeface="Symbol" pitchFamily="18" charset="2"/>
              </a:rPr>
              <a:t>   </a:t>
            </a:r>
            <a:r>
              <a:rPr lang="es-ES" altLang="en-US" sz="1600" b="0">
                <a:solidFill>
                  <a:srgbClr val="FF6699"/>
                </a:solidFill>
                <a:latin typeface="Arial" charset="0"/>
              </a:rPr>
              <a:t>De qué está hecho el universo?  La astrofísica nos dice </a:t>
            </a:r>
          </a:p>
          <a:p>
            <a:pPr algn="l" eaLnBrk="1" hangingPunct="1"/>
            <a:r>
              <a:rPr lang="es-ES" altLang="en-US" sz="1600" b="0">
                <a:solidFill>
                  <a:srgbClr val="FF6699"/>
                </a:solidFill>
                <a:latin typeface="Arial" charset="0"/>
              </a:rPr>
              <a:t>        que átomos y moléculas son sólo el 5% de la materia!</a:t>
            </a:r>
            <a:endParaRPr lang="es-ES" altLang="en-US" sz="1600" b="0">
              <a:solidFill>
                <a:srgbClr val="FF6699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>
              <a:buFont typeface="Symbol" pitchFamily="18" charset="2"/>
              <a:buNone/>
            </a:pPr>
            <a:endParaRPr lang="es-ES" altLang="en-US" sz="1600" b="0">
              <a:solidFill>
                <a:srgbClr val="66FF33"/>
              </a:solidFill>
              <a:latin typeface="Arial" charset="0"/>
              <a:sym typeface="Symbol" pitchFamily="18" charset="2"/>
            </a:endParaRPr>
          </a:p>
          <a:p>
            <a:pPr algn="l" eaLnBrk="1" hangingPunct="1">
              <a:buFont typeface="Symbol" pitchFamily="18" charset="2"/>
              <a:buNone/>
            </a:pPr>
            <a:r>
              <a:rPr lang="es-ES" altLang="en-US" sz="2000" b="0">
                <a:solidFill>
                  <a:srgbClr val="FFFF00"/>
                </a:solidFill>
                <a:latin typeface="Arial" charset="0"/>
                <a:sym typeface="Symbol" pitchFamily="18" charset="2"/>
              </a:rPr>
              <a:t>  </a:t>
            </a:r>
            <a:r>
              <a:rPr lang="es-ES" altLang="en-US" sz="2000" b="0">
                <a:solidFill>
                  <a:srgbClr val="FFFF00"/>
                </a:solidFill>
                <a:latin typeface="Arial" charset="0"/>
              </a:rPr>
              <a:t>           →   </a:t>
            </a:r>
            <a:r>
              <a:rPr lang="es-ES" altLang="en-US" sz="2000">
                <a:solidFill>
                  <a:srgbClr val="FFFF00"/>
                </a:solidFill>
                <a:latin typeface="Arial" charset="0"/>
              </a:rPr>
              <a:t>Búsqueda de Nueva Física</a:t>
            </a:r>
            <a:endParaRPr lang="es-ES" altLang="en-US" sz="2000">
              <a:solidFill>
                <a:srgbClr val="FFFF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WordArt 5"/>
          <p:cNvSpPr>
            <a:spLocks noChangeArrowheads="1" noChangeShapeType="1" noTextEdit="1"/>
          </p:cNvSpPr>
          <p:nvPr/>
        </p:nvSpPr>
        <p:spPr bwMode="auto">
          <a:xfrm>
            <a:off x="6161088" y="2336800"/>
            <a:ext cx="12192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1407"/>
              </a:avLst>
            </a:prstTxWarp>
          </a:bodyPr>
          <a:lstStyle/>
          <a:p>
            <a:r>
              <a:rPr lang="es-E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arlow"/>
              </a:rPr>
              <a:t>?</a:t>
            </a:r>
          </a:p>
        </p:txBody>
      </p:sp>
      <p:sp>
        <p:nvSpPr>
          <p:cNvPr id="54275" name="WordArt 2"/>
          <p:cNvSpPr>
            <a:spLocks noChangeArrowheads="1" noChangeShapeType="1" noTextEdit="1"/>
          </p:cNvSpPr>
          <p:nvPr/>
        </p:nvSpPr>
        <p:spPr bwMode="auto">
          <a:xfrm>
            <a:off x="2579688" y="2336800"/>
            <a:ext cx="32004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125"/>
              </a:avLst>
            </a:prstTxWarp>
          </a:bodyPr>
          <a:lstStyle/>
          <a:p>
            <a:r>
              <a:rPr lang="es-E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arlow"/>
              </a:rPr>
              <a:t>Fin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35" name="Group 31"/>
          <p:cNvGrpSpPr>
            <a:grpSpLocks/>
          </p:cNvGrpSpPr>
          <p:nvPr/>
        </p:nvGrpSpPr>
        <p:grpSpPr bwMode="auto">
          <a:xfrm>
            <a:off x="1674813" y="3517900"/>
            <a:ext cx="5842000" cy="400050"/>
            <a:chOff x="912" y="2544"/>
            <a:chExt cx="3680" cy="252"/>
          </a:xfrm>
        </p:grpSpPr>
        <p:sp>
          <p:nvSpPr>
            <p:cNvPr id="55309" name="Rectangle 20"/>
            <p:cNvSpPr>
              <a:spLocks noChangeArrowheads="1"/>
            </p:cNvSpPr>
            <p:nvPr/>
          </p:nvSpPr>
          <p:spPr bwMode="auto">
            <a:xfrm>
              <a:off x="1152" y="2544"/>
              <a:ext cx="34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000">
                  <a:solidFill>
                    <a:schemeClr val="accent1"/>
                  </a:solidFill>
                  <a:latin typeface="Times New Roman" pitchFamily="18" charset="0"/>
                </a:rPr>
                <a:t>El e y el </a:t>
              </a:r>
              <a:r>
                <a:rPr lang="en-US" altLang="en-US" sz="200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ē tienen igual masa, pero carga opuesta.</a:t>
              </a:r>
              <a:endParaRPr lang="es-ES" altLang="en-US" sz="2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310" name="Line 28"/>
            <p:cNvSpPr>
              <a:spLocks noChangeShapeType="1"/>
            </p:cNvSpPr>
            <p:nvPr/>
          </p:nvSpPr>
          <p:spPr bwMode="auto">
            <a:xfrm>
              <a:off x="912" y="2688"/>
              <a:ext cx="19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7137" name="Group 33"/>
          <p:cNvGrpSpPr>
            <a:grpSpLocks/>
          </p:cNvGrpSpPr>
          <p:nvPr/>
        </p:nvGrpSpPr>
        <p:grpSpPr bwMode="auto">
          <a:xfrm>
            <a:off x="1674813" y="4737100"/>
            <a:ext cx="4398962" cy="400050"/>
            <a:chOff x="912" y="3312"/>
            <a:chExt cx="2771" cy="252"/>
          </a:xfrm>
        </p:grpSpPr>
        <p:sp>
          <p:nvSpPr>
            <p:cNvPr id="55307" name="Text Box 7"/>
            <p:cNvSpPr txBox="1">
              <a:spLocks noChangeArrowheads="1"/>
            </p:cNvSpPr>
            <p:nvPr/>
          </p:nvSpPr>
          <p:spPr bwMode="auto">
            <a:xfrm>
              <a:off x="1152" y="3312"/>
              <a:ext cx="253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2000">
                  <a:solidFill>
                    <a:schemeClr val="accent1"/>
                  </a:solidFill>
                </a:rPr>
                <a:t>Al  juntar un e y un </a:t>
              </a:r>
              <a:r>
                <a:rPr lang="en-US" altLang="en-US" sz="2000">
                  <a:solidFill>
                    <a:schemeClr val="accent1"/>
                  </a:solidFill>
                  <a:cs typeface="Times New Roman" pitchFamily="18" charset="0"/>
                </a:rPr>
                <a:t>ē, se aniquilan.</a:t>
              </a:r>
              <a:endParaRPr lang="es-ES" altLang="en-US" sz="2000">
                <a:solidFill>
                  <a:schemeClr val="accent1"/>
                </a:solidFill>
                <a:cs typeface="Times New Roman" pitchFamily="18" charset="0"/>
              </a:endParaRPr>
            </a:p>
          </p:txBody>
        </p:sp>
        <p:sp>
          <p:nvSpPr>
            <p:cNvPr id="55308" name="Line 29"/>
            <p:cNvSpPr>
              <a:spLocks noChangeShapeType="1"/>
            </p:cNvSpPr>
            <p:nvPr/>
          </p:nvSpPr>
          <p:spPr bwMode="auto">
            <a:xfrm>
              <a:off x="912" y="3456"/>
              <a:ext cx="19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7136" name="Group 32"/>
          <p:cNvGrpSpPr>
            <a:grpSpLocks/>
          </p:cNvGrpSpPr>
          <p:nvPr/>
        </p:nvGrpSpPr>
        <p:grpSpPr bwMode="auto">
          <a:xfrm>
            <a:off x="1674813" y="4127500"/>
            <a:ext cx="5545137" cy="400050"/>
            <a:chOff x="912" y="2928"/>
            <a:chExt cx="3493" cy="252"/>
          </a:xfrm>
        </p:grpSpPr>
        <p:sp>
          <p:nvSpPr>
            <p:cNvPr id="55305" name="Text Box 6"/>
            <p:cNvSpPr txBox="1">
              <a:spLocks noChangeArrowheads="1"/>
            </p:cNvSpPr>
            <p:nvPr/>
          </p:nvSpPr>
          <p:spPr bwMode="auto">
            <a:xfrm>
              <a:off x="1152" y="2928"/>
              <a:ext cx="325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2000">
                  <a:solidFill>
                    <a:schemeClr val="accent1"/>
                  </a:solidFill>
                </a:rPr>
                <a:t>Es posible crear un e y un </a:t>
              </a:r>
              <a:r>
                <a:rPr lang="en-US" altLang="en-US" sz="2000">
                  <a:solidFill>
                    <a:schemeClr val="accent1"/>
                  </a:solidFill>
                  <a:cs typeface="Times New Roman" pitchFamily="18" charset="0"/>
                </a:rPr>
                <a:t>ē simultáneamente.</a:t>
              </a:r>
              <a:endParaRPr lang="es-ES" altLang="en-US" sz="2000">
                <a:solidFill>
                  <a:schemeClr val="accent1"/>
                </a:solidFill>
                <a:cs typeface="Times New Roman" pitchFamily="18" charset="0"/>
              </a:endParaRPr>
            </a:p>
          </p:txBody>
        </p:sp>
        <p:sp>
          <p:nvSpPr>
            <p:cNvPr id="55306" name="Line 30"/>
            <p:cNvSpPr>
              <a:spLocks noChangeShapeType="1"/>
            </p:cNvSpPr>
            <p:nvPr/>
          </p:nvSpPr>
          <p:spPr bwMode="auto">
            <a:xfrm>
              <a:off x="912" y="3072"/>
              <a:ext cx="19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7138" name="Text Box 34"/>
          <p:cNvSpPr txBox="1">
            <a:spLocks noChangeArrowheads="1"/>
          </p:cNvSpPr>
          <p:nvPr/>
        </p:nvSpPr>
        <p:spPr bwMode="auto">
          <a:xfrm>
            <a:off x="3305175" y="549275"/>
            <a:ext cx="25320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Antimateria?</a:t>
            </a:r>
            <a:endParaRPr lang="es-ES" altLang="en-US">
              <a:solidFill>
                <a:schemeClr val="bg1"/>
              </a:solidFill>
            </a:endParaRPr>
          </a:p>
        </p:txBody>
      </p:sp>
      <p:grpSp>
        <p:nvGrpSpPr>
          <p:cNvPr id="47148" name="Group 44"/>
          <p:cNvGrpSpPr>
            <a:grpSpLocks/>
          </p:cNvGrpSpPr>
          <p:nvPr/>
        </p:nvGrpSpPr>
        <p:grpSpPr bwMode="auto">
          <a:xfrm>
            <a:off x="1192213" y="1628775"/>
            <a:ext cx="6761162" cy="1192213"/>
            <a:chOff x="751" y="1026"/>
            <a:chExt cx="4259" cy="751"/>
          </a:xfrm>
        </p:grpSpPr>
        <p:sp>
          <p:nvSpPr>
            <p:cNvPr id="55303" name="Text Box 2"/>
            <p:cNvSpPr txBox="1">
              <a:spLocks noChangeArrowheads="1"/>
            </p:cNvSpPr>
            <p:nvPr/>
          </p:nvSpPr>
          <p:spPr bwMode="auto">
            <a:xfrm>
              <a:off x="1121" y="1026"/>
              <a:ext cx="353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en-US" sz="2000">
                  <a:solidFill>
                    <a:srgbClr val="FFFF00"/>
                  </a:solidFill>
                </a:rPr>
                <a:t>A cada partícula le corresponde una antipartícula</a:t>
              </a:r>
              <a:endParaRPr lang="es-ES" altLang="en-US" sz="2000">
                <a:solidFill>
                  <a:srgbClr val="FFFF00"/>
                </a:solidFill>
              </a:endParaRPr>
            </a:p>
          </p:txBody>
        </p:sp>
        <p:sp>
          <p:nvSpPr>
            <p:cNvPr id="55304" name="Rectangle 43"/>
            <p:cNvSpPr>
              <a:spLocks noChangeArrowheads="1"/>
            </p:cNvSpPr>
            <p:nvPr/>
          </p:nvSpPr>
          <p:spPr bwMode="auto">
            <a:xfrm>
              <a:off x="751" y="1525"/>
              <a:ext cx="425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rgbClr val="FF0066"/>
                  </a:solidFill>
                  <a:latin typeface="Times New Roman" pitchFamily="18" charset="0"/>
                </a:rPr>
                <a:t>Por ejemplo, al electrón (e) le corresponde el antielectrón (ē)</a:t>
              </a:r>
              <a:endParaRPr lang="es-ES" altLang="en-US" sz="2000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7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38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/>
          </p:cNvSpPr>
          <p:nvPr/>
        </p:nvSpPr>
        <p:spPr bwMode="auto">
          <a:xfrm>
            <a:off x="379413" y="836613"/>
            <a:ext cx="83851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2800" b="0">
                <a:solidFill>
                  <a:schemeClr val="accent1"/>
                </a:solidFill>
                <a:latin typeface="Times New Roman" pitchFamily="18" charset="0"/>
              </a:rPr>
              <a:t>Se usa en medicina: tomografía PET</a:t>
            </a:r>
          </a:p>
        </p:txBody>
      </p:sp>
      <p:grpSp>
        <p:nvGrpSpPr>
          <p:cNvPr id="56323" name="Group 12"/>
          <p:cNvGrpSpPr>
            <a:grpSpLocks/>
          </p:cNvGrpSpPr>
          <p:nvPr/>
        </p:nvGrpSpPr>
        <p:grpSpPr bwMode="auto">
          <a:xfrm>
            <a:off x="5292725" y="3429000"/>
            <a:ext cx="2346325" cy="2387600"/>
            <a:chOff x="742950" y="2209800"/>
            <a:chExt cx="2849664" cy="2845304"/>
          </a:xfrm>
        </p:grpSpPr>
        <p:pic>
          <p:nvPicPr>
            <p:cNvPr id="56329" name="Picture 13" descr="PET20YEAROLD_HIGH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2209800"/>
              <a:ext cx="2730860" cy="2845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181350" y="3657600"/>
              <a:ext cx="411264" cy="1334811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l" eaLnBrk="1" hangingPunct="1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65" charset="2"/>
                <a:buNone/>
                <a:defRPr/>
              </a:pPr>
              <a:r>
                <a:rPr lang="en-US" sz="1000" b="0" dirty="0">
                  <a:ea typeface="ＭＳ Ｐゴシック" pitchFamily="-65" charset="-128"/>
                </a:rPr>
                <a:t>Courtesy NIH</a:t>
              </a:r>
            </a:p>
          </p:txBody>
        </p:sp>
      </p:grpSp>
      <p:pic>
        <p:nvPicPr>
          <p:cNvPr id="56324" name="Picture 17" descr="p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3119438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9"/>
          <p:cNvSpPr>
            <a:spLocks noChangeArrowheads="1"/>
          </p:cNvSpPr>
          <p:nvPr/>
        </p:nvSpPr>
        <p:spPr bwMode="auto">
          <a:xfrm>
            <a:off x="1481138" y="260350"/>
            <a:ext cx="61849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0">
                <a:solidFill>
                  <a:srgbClr val="FFFFFF"/>
                </a:solidFill>
              </a:rPr>
              <a:t>La antimateria se conoce desde 1935</a:t>
            </a:r>
            <a:endParaRPr lang="es-AR" altLang="en-US" sz="2800" b="0">
              <a:solidFill>
                <a:srgbClr val="FFFFFF"/>
              </a:solidFill>
            </a:endParaRPr>
          </a:p>
        </p:txBody>
      </p:sp>
      <p:pic>
        <p:nvPicPr>
          <p:cNvPr id="563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349500"/>
            <a:ext cx="505460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2325" y="1700213"/>
            <a:ext cx="1576388" cy="3381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antielectrones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 bwMode="auto">
          <a:xfrm flipH="1">
            <a:off x="7740650" y="2038350"/>
            <a:ext cx="220663" cy="13192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9213"/>
            <a:ext cx="4616450" cy="675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95275" y="2414588"/>
            <a:ext cx="384333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n-US" sz="2000" b="0">
                <a:solidFill>
                  <a:schemeClr val="bg2"/>
                </a:solidFill>
                <a:latin typeface="Arial" charset="0"/>
              </a:rPr>
              <a:t>Listas y listas como éstas en las</a:t>
            </a:r>
          </a:p>
          <a:p>
            <a:pPr eaLnBrk="1" hangingPunct="1"/>
            <a:r>
              <a:rPr lang="es-ES" altLang="en-US" sz="2000" b="0">
                <a:solidFill>
                  <a:schemeClr val="bg2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s-ES" altLang="en-US" sz="2000" b="0">
                <a:solidFill>
                  <a:schemeClr val="bg2"/>
                </a:solidFill>
                <a:latin typeface="Arial" charset="0"/>
              </a:rPr>
              <a:t>Tablas de Partículas …</a:t>
            </a:r>
          </a:p>
          <a:p>
            <a:pPr eaLnBrk="1" hangingPunct="1"/>
            <a:endParaRPr lang="es-ES" altLang="en-US" sz="2000" b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ChangeArrowheads="1"/>
          </p:cNvSpPr>
          <p:nvPr/>
        </p:nvSpPr>
        <p:spPr bwMode="auto">
          <a:xfrm>
            <a:off x="874713" y="4510088"/>
            <a:ext cx="7369175" cy="2014537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>
              <a:solidFill>
                <a:srgbClr val="FF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9350" y="5084763"/>
            <a:ext cx="2776538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Casos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esperados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sin Higgs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6013" y="5610225"/>
            <a:ext cx="2832100" cy="33813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Casos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esperados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con Higgs</a:t>
            </a:r>
          </a:p>
        </p:txBody>
      </p:sp>
      <p:sp>
        <p:nvSpPr>
          <p:cNvPr id="58373" name="Rectangle 4"/>
          <p:cNvSpPr>
            <a:spLocks noChangeArrowheads="1"/>
          </p:cNvSpPr>
          <p:nvPr/>
        </p:nvSpPr>
        <p:spPr bwMode="auto">
          <a:xfrm>
            <a:off x="852488" y="333375"/>
            <a:ext cx="7439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ES" altLang="en-US" sz="2800">
                <a:solidFill>
                  <a:schemeClr val="bg2"/>
                </a:solidFill>
              </a:rPr>
              <a:t>Decaimiento del Higgs a cuatro electrones</a:t>
            </a:r>
          </a:p>
        </p:txBody>
      </p:sp>
      <p:pic>
        <p:nvPicPr>
          <p:cNvPr id="583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900238"/>
            <a:ext cx="6443662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75" name="Straight Connector 9"/>
          <p:cNvCxnSpPr>
            <a:cxnSpLocks noChangeShapeType="1"/>
          </p:cNvCxnSpPr>
          <p:nvPr/>
        </p:nvCxnSpPr>
        <p:spPr bwMode="auto">
          <a:xfrm>
            <a:off x="874713" y="5013325"/>
            <a:ext cx="7369175" cy="0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 12"/>
          <p:cNvSpPr/>
          <p:nvPr/>
        </p:nvSpPr>
        <p:spPr>
          <a:xfrm>
            <a:off x="4699000" y="5106988"/>
            <a:ext cx="731838" cy="33813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2±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0.3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84988" y="5610225"/>
            <a:ext cx="1071562" cy="33813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10.4±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1.2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61038" y="5610225"/>
            <a:ext cx="731837" cy="33813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6±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0.8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61038" y="5106988"/>
            <a:ext cx="731837" cy="33813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3±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0.4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81538" y="5610225"/>
            <a:ext cx="731837" cy="33813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4±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0.5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38963" y="5106988"/>
            <a:ext cx="946150" cy="33813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5.1±</a:t>
            </a:r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0.8</a:t>
            </a:r>
          </a:p>
        </p:txBody>
      </p:sp>
      <p:sp>
        <p:nvSpPr>
          <p:cNvPr id="58382" name="Rectangle 18"/>
          <p:cNvSpPr>
            <a:spLocks noChangeArrowheads="1"/>
          </p:cNvSpPr>
          <p:nvPr/>
        </p:nvSpPr>
        <p:spPr bwMode="auto">
          <a:xfrm>
            <a:off x="1206500" y="1052513"/>
            <a:ext cx="6102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s-ES" altLang="en-US" b="0">
                <a:solidFill>
                  <a:srgbClr val="66FF33"/>
                </a:solidFill>
                <a:sym typeface="Symbol" pitchFamily="18" charset="2"/>
              </a:rPr>
              <a:t> </a:t>
            </a:r>
            <a:r>
              <a:rPr lang="es-ES" altLang="en-US" b="0">
                <a:solidFill>
                  <a:srgbClr val="66FF33"/>
                </a:solidFill>
              </a:rPr>
              <a:t>  El Higgs puede decaer a 4 electrones!</a:t>
            </a:r>
          </a:p>
          <a:p>
            <a:pPr algn="l" eaLnBrk="1" hangingPunct="1"/>
            <a:r>
              <a:rPr lang="es-ES" altLang="en-US" b="0">
                <a:solidFill>
                  <a:srgbClr val="33CCFF"/>
                </a:solidFill>
                <a:sym typeface="Symbol" pitchFamily="18" charset="2"/>
              </a:rPr>
              <a:t></a:t>
            </a:r>
            <a:r>
              <a:rPr lang="es-ES" altLang="en-US" b="0">
                <a:solidFill>
                  <a:srgbClr val="33CCFF"/>
                </a:solidFill>
              </a:rPr>
              <a:t>   Pero otros procesos también producen 4 electrones…</a:t>
            </a:r>
            <a:endParaRPr lang="es-ES" altLang="en-US" b="0">
              <a:solidFill>
                <a:srgbClr val="33CCFF"/>
              </a:solidFill>
              <a:cs typeface="Times New Roman" pitchFamily="18" charset="0"/>
            </a:endParaRPr>
          </a:p>
        </p:txBody>
      </p:sp>
      <p:sp>
        <p:nvSpPr>
          <p:cNvPr id="58383" name="Rectangle 19"/>
          <p:cNvSpPr>
            <a:spLocks noChangeArrowheads="1"/>
          </p:cNvSpPr>
          <p:nvPr/>
        </p:nvSpPr>
        <p:spPr bwMode="auto">
          <a:xfrm>
            <a:off x="1282700" y="6115050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i="1">
                <a:solidFill>
                  <a:srgbClr val="FFFF00"/>
                </a:solidFill>
                <a:latin typeface="Comic Sans MS" pitchFamily="66" charset="0"/>
              </a:rPr>
              <a:t>Observados en los datos</a:t>
            </a:r>
          </a:p>
        </p:txBody>
      </p:sp>
      <p:sp>
        <p:nvSpPr>
          <p:cNvPr id="58384" name="Rectangle 20"/>
          <p:cNvSpPr>
            <a:spLocks noChangeArrowheads="1"/>
          </p:cNvSpPr>
          <p:nvPr/>
        </p:nvSpPr>
        <p:spPr bwMode="auto">
          <a:xfrm>
            <a:off x="7180263" y="6092825"/>
            <a:ext cx="434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>
                <a:solidFill>
                  <a:srgbClr val="FFFF00"/>
                </a:solidFill>
                <a:latin typeface="Comic Sans MS" pitchFamily="66" charset="0"/>
              </a:rPr>
              <a:t>13</a:t>
            </a:r>
          </a:p>
        </p:txBody>
      </p:sp>
      <p:sp>
        <p:nvSpPr>
          <p:cNvPr id="58385" name="Rectangle 21"/>
          <p:cNvSpPr>
            <a:spLocks noChangeArrowheads="1"/>
          </p:cNvSpPr>
          <p:nvPr/>
        </p:nvSpPr>
        <p:spPr bwMode="auto">
          <a:xfrm>
            <a:off x="5916613" y="6092825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>
                <a:solidFill>
                  <a:srgbClr val="FFFF00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58386" name="Rectangle 22"/>
          <p:cNvSpPr>
            <a:spLocks noChangeArrowheads="1"/>
          </p:cNvSpPr>
          <p:nvPr/>
        </p:nvSpPr>
        <p:spPr bwMode="auto">
          <a:xfrm>
            <a:off x="4906963" y="6092825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>
                <a:solidFill>
                  <a:srgbClr val="FFFF00"/>
                </a:solidFill>
                <a:latin typeface="Comic Sans MS" pitchFamily="66" charset="0"/>
              </a:rPr>
              <a:t>4</a:t>
            </a:r>
          </a:p>
        </p:txBody>
      </p:sp>
      <p:cxnSp>
        <p:nvCxnSpPr>
          <p:cNvPr id="58387" name="Straight Connector 23"/>
          <p:cNvCxnSpPr>
            <a:cxnSpLocks noChangeShapeType="1"/>
          </p:cNvCxnSpPr>
          <p:nvPr/>
        </p:nvCxnSpPr>
        <p:spPr bwMode="auto">
          <a:xfrm flipV="1">
            <a:off x="4464050" y="4510088"/>
            <a:ext cx="0" cy="2014537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388" name="Straight Connector 32"/>
          <p:cNvCxnSpPr>
            <a:cxnSpLocks noChangeShapeType="1"/>
          </p:cNvCxnSpPr>
          <p:nvPr/>
        </p:nvCxnSpPr>
        <p:spPr bwMode="auto">
          <a:xfrm flipV="1">
            <a:off x="6635750" y="4508500"/>
            <a:ext cx="0" cy="2016125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389" name="Straight Connector 33"/>
          <p:cNvCxnSpPr>
            <a:cxnSpLocks noChangeShapeType="1"/>
          </p:cNvCxnSpPr>
          <p:nvPr/>
        </p:nvCxnSpPr>
        <p:spPr bwMode="auto">
          <a:xfrm flipV="1">
            <a:off x="5556250" y="4508500"/>
            <a:ext cx="0" cy="2016125"/>
          </a:xfrm>
          <a:prstGeom prst="lin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390" name="Rectangle 34"/>
          <p:cNvSpPr>
            <a:spLocks noChangeArrowheads="1"/>
          </p:cNvSpPr>
          <p:nvPr/>
        </p:nvSpPr>
        <p:spPr bwMode="auto">
          <a:xfrm>
            <a:off x="4727575" y="4602163"/>
            <a:ext cx="684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>
                <a:solidFill>
                  <a:srgbClr val="FFFF00"/>
                </a:solidFill>
                <a:latin typeface="Comic Sans MS" pitchFamily="66" charset="0"/>
              </a:rPr>
              <a:t>2011</a:t>
            </a:r>
          </a:p>
        </p:txBody>
      </p:sp>
      <p:sp>
        <p:nvSpPr>
          <p:cNvPr id="58391" name="Rectangle 35"/>
          <p:cNvSpPr>
            <a:spLocks noChangeArrowheads="1"/>
          </p:cNvSpPr>
          <p:nvPr/>
        </p:nvSpPr>
        <p:spPr bwMode="auto">
          <a:xfrm>
            <a:off x="5699125" y="4602163"/>
            <a:ext cx="684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>
                <a:solidFill>
                  <a:srgbClr val="FFFF00"/>
                </a:solidFill>
                <a:latin typeface="Comic Sans MS" pitchFamily="66" charset="0"/>
              </a:rPr>
              <a:t>2012</a:t>
            </a:r>
          </a:p>
        </p:txBody>
      </p:sp>
      <p:sp>
        <p:nvSpPr>
          <p:cNvPr id="58392" name="Rectangle 36"/>
          <p:cNvSpPr>
            <a:spLocks noChangeArrowheads="1"/>
          </p:cNvSpPr>
          <p:nvPr/>
        </p:nvSpPr>
        <p:spPr bwMode="auto">
          <a:xfrm>
            <a:off x="6765925" y="4602163"/>
            <a:ext cx="1309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>
                <a:solidFill>
                  <a:srgbClr val="FFFF00"/>
                </a:solidFill>
                <a:latin typeface="Comic Sans MS" pitchFamily="66" charset="0"/>
              </a:rPr>
              <a:t>2011+2012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700213"/>
            <a:ext cx="31432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458788" y="309563"/>
            <a:ext cx="82772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1800">
                <a:solidFill>
                  <a:schemeClr val="bg1"/>
                </a:solidFill>
              </a:rPr>
              <a:t>El nombre “Partícula de Dios” fue inventado por el Premio Nobel Leon Lederman</a:t>
            </a:r>
          </a:p>
        </p:txBody>
      </p:sp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2224088" y="981075"/>
            <a:ext cx="47355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AR" altLang="en-US">
                <a:solidFill>
                  <a:srgbClr val="0066FF"/>
                </a:solidFill>
                <a:latin typeface="Times New Roman" pitchFamily="18" charset="0"/>
              </a:rPr>
              <a:t>(probablemente para vender más copias de su libro)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7"/>
          <p:cNvSpPr txBox="1">
            <a:spLocks noChangeArrowheads="1"/>
          </p:cNvSpPr>
          <p:nvPr/>
        </p:nvSpPr>
        <p:spPr bwMode="auto">
          <a:xfrm>
            <a:off x="2451100" y="188913"/>
            <a:ext cx="423703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AR" altLang="en-US" sz="2400">
                <a:solidFill>
                  <a:schemeClr val="bg1"/>
                </a:solidFill>
                <a:latin typeface="Arial" charset="0"/>
              </a:rPr>
              <a:t>Países miembros de ATLAS</a:t>
            </a:r>
          </a:p>
          <a:p>
            <a:endParaRPr lang="es-AR" altLang="en-US" sz="2400">
              <a:solidFill>
                <a:schemeClr val="bg1"/>
              </a:solidFill>
            </a:endParaRPr>
          </a:p>
        </p:txBody>
      </p:sp>
      <p:pic>
        <p:nvPicPr>
          <p:cNvPr id="4" name="Picture 6" descr="A world map with all countries taking part in ATLAS marked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36613"/>
            <a:ext cx="8207375" cy="573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765175"/>
            <a:ext cx="1962150" cy="578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9750" y="1557338"/>
            <a:ext cx="6135688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s-ES" altLang="en-US" sz="2000" b="0">
                <a:solidFill>
                  <a:srgbClr val="FF0066"/>
                </a:solidFill>
                <a:latin typeface="Arial" charset="0"/>
              </a:rPr>
              <a:t>Canales de lectura de ATLAS: 100000000 (10</a:t>
            </a:r>
            <a:r>
              <a:rPr lang="es-ES" altLang="en-US" sz="2000" b="0" baseline="30000">
                <a:solidFill>
                  <a:srgbClr val="FF0066"/>
                </a:solidFill>
                <a:latin typeface="Arial" charset="0"/>
              </a:rPr>
              <a:t>8</a:t>
            </a:r>
            <a:r>
              <a:rPr lang="es-ES" altLang="en-US" sz="2000" b="0">
                <a:solidFill>
                  <a:srgbClr val="FF0066"/>
                </a:solidFill>
                <a:latin typeface="Arial" charset="0"/>
              </a:rPr>
              <a:t>)    </a:t>
            </a:r>
          </a:p>
          <a:p>
            <a:pPr algn="l" eaLnBrk="1" hangingPunct="1"/>
            <a:r>
              <a:rPr lang="es-ES" altLang="en-US" sz="1800" b="0" i="1">
                <a:solidFill>
                  <a:srgbClr val="FF0066"/>
                </a:solidFill>
                <a:latin typeface="Arial" charset="0"/>
              </a:rPr>
              <a:t>(números leídos en cada choque)</a:t>
            </a:r>
          </a:p>
          <a:p>
            <a:pPr algn="l" eaLnBrk="1" hangingPunct="1"/>
            <a:endParaRPr lang="es-ES" altLang="en-US" sz="2000" b="0">
              <a:solidFill>
                <a:schemeClr val="folHlink"/>
              </a:solidFill>
              <a:latin typeface="Arial" charset="0"/>
            </a:endParaRPr>
          </a:p>
          <a:p>
            <a:pPr algn="l" eaLnBrk="1" hangingPunct="1"/>
            <a:endParaRPr lang="es-ES" altLang="en-US" sz="2000" b="0">
              <a:solidFill>
                <a:srgbClr val="33CCFF"/>
              </a:solidFill>
              <a:latin typeface="Arial" charset="0"/>
            </a:endParaRPr>
          </a:p>
          <a:p>
            <a:pPr algn="l" eaLnBrk="1" hangingPunct="1"/>
            <a:r>
              <a:rPr lang="es-ES" altLang="en-US" sz="2000" b="0">
                <a:solidFill>
                  <a:srgbClr val="92D050"/>
                </a:solidFill>
                <a:latin typeface="Arial" charset="0"/>
              </a:rPr>
              <a:t>Cruces de protones cada 25 nsec:  40.000.000 / seg</a:t>
            </a:r>
          </a:p>
          <a:p>
            <a:pPr algn="l" eaLnBrk="1" hangingPunct="1"/>
            <a:endParaRPr lang="es-ES" altLang="en-US" sz="2000" b="0">
              <a:solidFill>
                <a:schemeClr val="folHlink"/>
              </a:solidFill>
              <a:latin typeface="Arial" charset="0"/>
            </a:endParaRPr>
          </a:p>
          <a:p>
            <a:pPr algn="l" eaLnBrk="1" hangingPunct="1"/>
            <a:endParaRPr lang="es-ES" altLang="en-US" sz="2000" b="0">
              <a:solidFill>
                <a:schemeClr val="folHlink"/>
              </a:solidFill>
              <a:latin typeface="Arial" charset="0"/>
            </a:endParaRPr>
          </a:p>
          <a:p>
            <a:pPr algn="l" eaLnBrk="1" hangingPunct="1"/>
            <a:r>
              <a:rPr lang="es-ES" altLang="en-US" sz="2000" b="0">
                <a:solidFill>
                  <a:schemeClr val="folHlink"/>
                </a:solidFill>
                <a:latin typeface="Arial" charset="0"/>
              </a:rPr>
              <a:t>S</a:t>
            </a:r>
            <a:r>
              <a:rPr lang="en-US" altLang="en-US" sz="2000" b="0">
                <a:solidFill>
                  <a:schemeClr val="folHlink"/>
                </a:solidFill>
                <a:latin typeface="Arial" charset="0"/>
              </a:rPr>
              <a:t>ó</a:t>
            </a:r>
            <a:r>
              <a:rPr lang="es-ES" altLang="en-US" sz="2000" b="0">
                <a:solidFill>
                  <a:schemeClr val="folHlink"/>
                </a:solidFill>
                <a:latin typeface="Arial" charset="0"/>
              </a:rPr>
              <a:t>lo pueden guardarse 300/sec </a:t>
            </a:r>
          </a:p>
          <a:p>
            <a:pPr algn="l" eaLnBrk="1" hangingPunct="1"/>
            <a:endParaRPr lang="es-ES" altLang="en-US" sz="2000" b="0">
              <a:solidFill>
                <a:schemeClr val="folHlink"/>
              </a:solidFill>
              <a:latin typeface="Arial" charset="0"/>
            </a:endParaRPr>
          </a:p>
          <a:p>
            <a:pPr algn="l" eaLnBrk="1" hangingPunct="1"/>
            <a:r>
              <a:rPr lang="es-ES" altLang="en-US" sz="2000" b="0">
                <a:solidFill>
                  <a:schemeClr val="folHlink"/>
                </a:solidFill>
                <a:latin typeface="Arial" charset="0"/>
              </a:rPr>
              <a:t>                </a:t>
            </a:r>
            <a:r>
              <a:rPr lang="es-ES" altLang="en-US" sz="2000" b="0">
                <a:solidFill>
                  <a:srgbClr val="FF6600"/>
                </a:solidFill>
                <a:latin typeface="Arial" charset="0"/>
              </a:rPr>
              <a:t>→ Rechazar 99.9992%</a:t>
            </a:r>
          </a:p>
          <a:p>
            <a:pPr algn="l" eaLnBrk="1" hangingPunct="1"/>
            <a:endParaRPr lang="es-ES" altLang="en-US" sz="2000" b="0">
              <a:solidFill>
                <a:srgbClr val="FF6600"/>
              </a:solidFill>
              <a:latin typeface="Arial" charset="0"/>
            </a:endParaRPr>
          </a:p>
          <a:p>
            <a:pPr algn="l" eaLnBrk="1" hangingPunct="1"/>
            <a:endParaRPr lang="es-ES" altLang="en-US" sz="2000" b="0">
              <a:solidFill>
                <a:srgbClr val="33CCFF"/>
              </a:solidFill>
              <a:latin typeface="Arial" charset="0"/>
            </a:endParaRPr>
          </a:p>
          <a:p>
            <a:pPr algn="l" eaLnBrk="1" hangingPunct="1"/>
            <a:r>
              <a:rPr lang="es-ES" altLang="en-US" sz="2000" b="0">
                <a:solidFill>
                  <a:srgbClr val="33CCFF"/>
                </a:solidFill>
                <a:latin typeface="Arial" charset="0"/>
              </a:rPr>
              <a:t>300/sec x 1.5 MB/evento  </a:t>
            </a:r>
            <a:r>
              <a:rPr lang="es-ES" altLang="en-US" sz="2000" b="0">
                <a:solidFill>
                  <a:srgbClr val="33CCFF"/>
                </a:solidFill>
                <a:latin typeface="Arial" charset="0"/>
                <a:cs typeface="Times New Roman" pitchFamily="18" charset="0"/>
              </a:rPr>
              <a:t>→  4.5 PB por a</a:t>
            </a:r>
            <a:r>
              <a:rPr lang="en-US" altLang="en-US" sz="2000" b="0">
                <a:solidFill>
                  <a:srgbClr val="33CCFF"/>
                </a:solidFill>
                <a:latin typeface="Arial" charset="0"/>
                <a:cs typeface="Times New Roman" pitchFamily="18" charset="0"/>
              </a:rPr>
              <a:t>ño</a:t>
            </a:r>
            <a:endParaRPr lang="es-ES" altLang="en-US" sz="20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346325" y="188913"/>
            <a:ext cx="44942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s-ES" altLang="en-US" sz="3600">
                <a:solidFill>
                  <a:schemeClr val="bg2"/>
                </a:solidFill>
              </a:rPr>
              <a:t>Algunos números</a:t>
            </a:r>
            <a:r>
              <a:rPr lang="es-ES" altLang="en-US" sz="360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ingletop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68438"/>
            <a:ext cx="5715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5" name="Group 5"/>
          <p:cNvGrpSpPr>
            <a:grpSpLocks/>
          </p:cNvGrpSpPr>
          <p:nvPr/>
        </p:nvGrpSpPr>
        <p:grpSpPr bwMode="auto">
          <a:xfrm>
            <a:off x="323849" y="1450976"/>
            <a:ext cx="2649539" cy="1978025"/>
            <a:chOff x="249" y="2568"/>
            <a:chExt cx="1669" cy="1246"/>
          </a:xfrm>
          <a:solidFill>
            <a:schemeClr val="bg1"/>
          </a:solidFill>
        </p:grpSpPr>
        <p:pic>
          <p:nvPicPr>
            <p:cNvPr id="143363" name="Picture 3" descr="singletopd0_diagr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568"/>
              <a:ext cx="1669" cy="1246"/>
            </a:xfrm>
            <a:prstGeom prst="rect">
              <a:avLst/>
            </a:prstGeom>
            <a:grpFill/>
            <a:extLst/>
          </p:spPr>
        </p:pic>
        <p:sp>
          <p:nvSpPr>
            <p:cNvPr id="143364" name="Rectangle 4"/>
            <p:cNvSpPr>
              <a:spLocks noChangeArrowheads="1"/>
            </p:cNvSpPr>
            <p:nvPr/>
          </p:nvSpPr>
          <p:spPr bwMode="auto">
            <a:xfrm>
              <a:off x="839" y="2614"/>
              <a:ext cx="317" cy="181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2468" name="Line 6"/>
          <p:cNvSpPr>
            <a:spLocks noChangeShapeType="1"/>
          </p:cNvSpPr>
          <p:nvPr/>
        </p:nvSpPr>
        <p:spPr bwMode="auto">
          <a:xfrm>
            <a:off x="2916238" y="2887663"/>
            <a:ext cx="792162" cy="254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530225" y="620713"/>
            <a:ext cx="24574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ES" altLang="en-US" sz="2400">
                <a:solidFill>
                  <a:schemeClr val="bg2"/>
                </a:solidFill>
                <a:latin typeface="Arial" charset="0"/>
              </a:rPr>
              <a:t>La cuenta que </a:t>
            </a:r>
            <a:br>
              <a:rPr lang="es-ES" altLang="en-US" sz="2400">
                <a:solidFill>
                  <a:schemeClr val="bg2"/>
                </a:solidFill>
                <a:latin typeface="Arial" charset="0"/>
              </a:rPr>
            </a:br>
            <a:r>
              <a:rPr lang="es-ES" altLang="en-US" sz="2400">
                <a:solidFill>
                  <a:schemeClr val="bg2"/>
                </a:solidFill>
                <a:latin typeface="Arial" charset="0"/>
              </a:rPr>
              <a:t>hace un teórico</a:t>
            </a:r>
          </a:p>
        </p:txBody>
      </p:sp>
      <p:sp>
        <p:nvSpPr>
          <p:cNvPr id="62470" name="TextBox 1"/>
          <p:cNvSpPr txBox="1">
            <a:spLocks noChangeArrowheads="1"/>
          </p:cNvSpPr>
          <p:nvPr/>
        </p:nvSpPr>
        <p:spPr bwMode="auto">
          <a:xfrm>
            <a:off x="8272463" y="5511800"/>
            <a:ext cx="8810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latin typeface="Arial" charset="0"/>
              </a:rPr>
              <a:t>electrón</a:t>
            </a:r>
          </a:p>
        </p:txBody>
      </p:sp>
      <p:sp>
        <p:nvSpPr>
          <p:cNvPr id="62471" name="Rectangle 3"/>
          <p:cNvSpPr>
            <a:spLocks noChangeArrowheads="1"/>
          </p:cNvSpPr>
          <p:nvPr/>
        </p:nvSpPr>
        <p:spPr bwMode="auto">
          <a:xfrm>
            <a:off x="2428875" y="2205038"/>
            <a:ext cx="198438" cy="2349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62472" name="TextBox 2"/>
          <p:cNvSpPr txBox="1">
            <a:spLocks noChangeArrowheads="1"/>
          </p:cNvSpPr>
          <p:nvPr/>
        </p:nvSpPr>
        <p:spPr bwMode="auto">
          <a:xfrm>
            <a:off x="2328863" y="2152650"/>
            <a:ext cx="360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0">
                <a:solidFill>
                  <a:srgbClr val="0066FF"/>
                </a:solidFill>
                <a:latin typeface="Arial" charset="0"/>
              </a:rPr>
              <a:t>e</a:t>
            </a:r>
          </a:p>
        </p:txBody>
      </p:sp>
      <p:sp>
        <p:nvSpPr>
          <p:cNvPr id="62473" name="Rectangle 1"/>
          <p:cNvSpPr>
            <a:spLocks noChangeArrowheads="1"/>
          </p:cNvSpPr>
          <p:nvPr/>
        </p:nvSpPr>
        <p:spPr bwMode="auto">
          <a:xfrm>
            <a:off x="5062538" y="692150"/>
            <a:ext cx="2533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n-US" sz="2400">
                <a:solidFill>
                  <a:schemeClr val="bg2"/>
                </a:solidFill>
              </a:rPr>
              <a:t>Lo que mide </a:t>
            </a:r>
          </a:p>
          <a:p>
            <a:r>
              <a:rPr lang="es-ES" altLang="en-US" sz="2400">
                <a:solidFill>
                  <a:schemeClr val="bg2"/>
                </a:solidFill>
              </a:rPr>
              <a:t>un experimental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4813"/>
            <a:ext cx="8712200" cy="566737"/>
          </a:xfrm>
        </p:spPr>
        <p:txBody>
          <a:bodyPr lIns="82048" tIns="41025" rIns="82048" bIns="41025"/>
          <a:lstStyle/>
          <a:p>
            <a:pPr defTabSz="447675"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encima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no hay un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sólo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choque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protón-protón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b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sino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25 en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promedio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…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700213"/>
            <a:ext cx="8664575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750" y="5516563"/>
            <a:ext cx="799306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necesitan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muchos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choques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producir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los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procesos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más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raros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en-GB" altLang="en-US" sz="2800" b="1" smtClean="0"/>
              <a:t>El Higgs es inestable:</a:t>
            </a:r>
            <a:br>
              <a:rPr lang="en-GB" altLang="en-US" sz="2800" b="1" smtClean="0"/>
            </a:br>
            <a:r>
              <a:rPr lang="en-GB" altLang="en-US" sz="2800" b="1" smtClean="0"/>
              <a:t>El Modelo Estándar predice sus decaimientos</a:t>
            </a:r>
          </a:p>
        </p:txBody>
      </p:sp>
      <p:pic>
        <p:nvPicPr>
          <p:cNvPr id="64515" name="Picture 3" descr="Higgs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r="2724"/>
          <a:stretch>
            <a:fillRect/>
          </a:stretch>
        </p:blipFill>
        <p:spPr bwMode="auto">
          <a:xfrm>
            <a:off x="782638" y="1238250"/>
            <a:ext cx="7246937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1"/>
          <p:cNvSpPr>
            <a:spLocks noChangeArrowheads="1"/>
          </p:cNvSpPr>
          <p:nvPr/>
        </p:nvSpPr>
        <p:spPr bwMode="auto">
          <a:xfrm>
            <a:off x="684213" y="1238250"/>
            <a:ext cx="1223962" cy="4711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4517" name="TextBox 2"/>
          <p:cNvSpPr txBox="1">
            <a:spLocks noChangeArrowheads="1"/>
          </p:cNvSpPr>
          <p:nvPr/>
        </p:nvSpPr>
        <p:spPr bwMode="auto">
          <a:xfrm>
            <a:off x="1116013" y="1300163"/>
            <a:ext cx="839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0">
                <a:latin typeface="Arial" charset="0"/>
              </a:rPr>
              <a:t>100%</a:t>
            </a:r>
          </a:p>
        </p:txBody>
      </p:sp>
      <p:sp>
        <p:nvSpPr>
          <p:cNvPr id="64518" name="TextBox 3"/>
          <p:cNvSpPr txBox="1">
            <a:spLocks noChangeArrowheads="1"/>
          </p:cNvSpPr>
          <p:nvPr/>
        </p:nvSpPr>
        <p:spPr bwMode="auto">
          <a:xfrm>
            <a:off x="1258888" y="2781300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0">
                <a:latin typeface="Arial" charset="0"/>
              </a:rPr>
              <a:t>10%</a:t>
            </a:r>
          </a:p>
        </p:txBody>
      </p:sp>
      <p:sp>
        <p:nvSpPr>
          <p:cNvPr id="64519" name="TextBox 4"/>
          <p:cNvSpPr txBox="1">
            <a:spLocks noChangeArrowheads="1"/>
          </p:cNvSpPr>
          <p:nvPr/>
        </p:nvSpPr>
        <p:spPr bwMode="auto">
          <a:xfrm>
            <a:off x="1403350" y="4221163"/>
            <a:ext cx="55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0">
                <a:latin typeface="Arial" charset="0"/>
              </a:rPr>
              <a:t>1%</a:t>
            </a:r>
          </a:p>
        </p:txBody>
      </p:sp>
      <p:sp>
        <p:nvSpPr>
          <p:cNvPr id="64520" name="TextBox 5"/>
          <p:cNvSpPr txBox="1">
            <a:spLocks noChangeArrowheads="1"/>
          </p:cNvSpPr>
          <p:nvPr/>
        </p:nvSpPr>
        <p:spPr bwMode="auto">
          <a:xfrm>
            <a:off x="1187450" y="5549900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0">
                <a:latin typeface="Arial" charset="0"/>
              </a:rPr>
              <a:t>0.1%</a:t>
            </a:r>
          </a:p>
        </p:txBody>
      </p:sp>
      <p:sp>
        <p:nvSpPr>
          <p:cNvPr id="64521" name="TextBox 6"/>
          <p:cNvSpPr txBox="1">
            <a:spLocks noChangeArrowheads="1"/>
          </p:cNvSpPr>
          <p:nvPr/>
        </p:nvSpPr>
        <p:spPr bwMode="auto">
          <a:xfrm rot="-5400000">
            <a:off x="-795337" y="3355975"/>
            <a:ext cx="342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0">
                <a:solidFill>
                  <a:srgbClr val="009900"/>
                </a:solidFill>
                <a:latin typeface="Arial" charset="0"/>
              </a:rPr>
              <a:t>Probabilidad de decaimiento</a:t>
            </a:r>
          </a:p>
        </p:txBody>
      </p:sp>
      <p:sp>
        <p:nvSpPr>
          <p:cNvPr id="64522" name="TextBox 7"/>
          <p:cNvSpPr txBox="1">
            <a:spLocks noChangeArrowheads="1"/>
          </p:cNvSpPr>
          <p:nvPr/>
        </p:nvSpPr>
        <p:spPr bwMode="auto">
          <a:xfrm>
            <a:off x="3475038" y="6308725"/>
            <a:ext cx="27765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0">
                <a:solidFill>
                  <a:srgbClr val="009900"/>
                </a:solidFill>
                <a:latin typeface="Arial" charset="0"/>
              </a:rPr>
              <a:t>Masa del Higgs  (GeV)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33350" y="188913"/>
            <a:ext cx="887730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n-US">
                <a:solidFill>
                  <a:schemeClr val="bg2"/>
                </a:solidFill>
                <a:latin typeface="Arial" charset="0"/>
              </a:rPr>
              <a:t>Fluctuaciones estadísticas</a:t>
            </a:r>
          </a:p>
          <a:p>
            <a:pPr algn="l" eaLnBrk="1" hangingPunct="1"/>
            <a:endParaRPr lang="es-ES" altLang="en-US">
              <a:solidFill>
                <a:schemeClr val="bg2"/>
              </a:solidFill>
              <a:latin typeface="Arial" charset="0"/>
            </a:endParaRPr>
          </a:p>
          <a:p>
            <a:pPr algn="l" eaLnBrk="1" hangingPunct="1"/>
            <a:endParaRPr lang="es-ES" altLang="en-US">
              <a:solidFill>
                <a:schemeClr val="bg2"/>
              </a:solidFill>
              <a:latin typeface="Arial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  Quiero saber si una moneda es normal o está cargada para salir cara.</a:t>
            </a: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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</a:rPr>
              <a:t>   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  <a:cs typeface="Times New Roman" pitchFamily="18" charset="0"/>
              </a:rPr>
              <a:t>Si tiro la moneda “buena” 4 veces, espero 2 caras.</a:t>
            </a:r>
          </a:p>
          <a:p>
            <a:pPr algn="l" eaLnBrk="1" hangingPunct="1"/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 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  <a:cs typeface="Times New Roman" pitchFamily="18" charset="0"/>
              </a:rPr>
              <a:t>Si salen 4 caras, puedo asegurar  que es la moneda trucha?</a:t>
            </a: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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</a:rPr>
              <a:t>   </a:t>
            </a:r>
            <a:r>
              <a:rPr lang="es-ES" altLang="en-US" sz="1600" b="0" u="sng">
                <a:solidFill>
                  <a:srgbClr val="33CCFF"/>
                </a:solidFill>
                <a:latin typeface="Arial" charset="0"/>
              </a:rPr>
              <a:t>NO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</a:rPr>
              <a:t>: puede ser una “fluctuación estadística”.</a:t>
            </a:r>
          </a:p>
          <a:p>
            <a:pPr algn="l" eaLnBrk="1" hangingPunct="1"/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 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Y si la tiro </a:t>
            </a:r>
            <a:r>
              <a:rPr lang="es-ES" altLang="en-US" sz="1600" b="0">
                <a:solidFill>
                  <a:srgbClr val="FF0000"/>
                </a:solidFill>
                <a:latin typeface="Arial" charset="0"/>
              </a:rPr>
              <a:t>seis veces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y salen 6 caras?</a:t>
            </a:r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</a:t>
            </a:r>
            <a:r>
              <a:rPr lang="es-ES" altLang="en-US" sz="1600">
                <a:latin typeface="Arial" charset="0"/>
              </a:rPr>
              <a:t>   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</a:rPr>
              <a:t>Y si la tiro </a:t>
            </a:r>
            <a:r>
              <a:rPr lang="es-ES" altLang="en-US" sz="1600" b="0">
                <a:solidFill>
                  <a:srgbClr val="FF0000"/>
                </a:solidFill>
                <a:latin typeface="Arial" charset="0"/>
              </a:rPr>
              <a:t>diez veces 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</a:rPr>
              <a:t>y salen 10 caras?</a:t>
            </a:r>
          </a:p>
          <a:p>
            <a:pPr algn="l" eaLnBrk="1" hangingPunct="1"/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</a:t>
            </a:r>
            <a:r>
              <a:rPr lang="es-ES" altLang="en-US" sz="1600" b="0">
                <a:solidFill>
                  <a:srgbClr val="FFC000"/>
                </a:solidFill>
                <a:latin typeface="Arial" charset="0"/>
                <a:sym typeface="Symbol" pitchFamily="18" charset="2"/>
              </a:rPr>
              <a:t>  </a:t>
            </a:r>
            <a:r>
              <a:rPr lang="es-ES" altLang="en-US" sz="1600" b="0">
                <a:solidFill>
                  <a:srgbClr val="FFC000"/>
                </a:solidFill>
                <a:latin typeface="Arial" charset="0"/>
              </a:rPr>
              <a:t> Cuántas veces tengo que tirarla para convencerme?</a:t>
            </a:r>
            <a:endParaRPr lang="es-ES" altLang="en-US" sz="1600" b="0">
              <a:solidFill>
                <a:srgbClr val="FFC000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>
              <a:buFont typeface="Symbol" pitchFamily="18" charset="2"/>
              <a:buNone/>
            </a:pPr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33350" y="188913"/>
            <a:ext cx="88773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n-US">
                <a:solidFill>
                  <a:schemeClr val="bg2"/>
                </a:solidFill>
                <a:latin typeface="Arial" charset="0"/>
              </a:rPr>
              <a:t>Fluctuaciones estadísticas</a:t>
            </a:r>
          </a:p>
          <a:p>
            <a:pPr algn="l" eaLnBrk="1" hangingPunct="1"/>
            <a:endParaRPr lang="es-ES" altLang="en-US">
              <a:solidFill>
                <a:schemeClr val="bg2"/>
              </a:solidFill>
              <a:latin typeface="Arial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  ¿Cuál es la probabilidad de nuestros resultados </a:t>
            </a:r>
            <a:r>
              <a:rPr lang="es-ES" altLang="en-US" sz="1600" b="0" i="1">
                <a:solidFill>
                  <a:srgbClr val="FF0000"/>
                </a:solidFill>
                <a:latin typeface="Arial" charset="0"/>
              </a:rPr>
              <a:t>si se supone que </a:t>
            </a:r>
            <a:r>
              <a:rPr lang="es-ES" altLang="en-US" sz="1600" b="0" i="1" u="sng">
                <a:solidFill>
                  <a:srgbClr val="FF0000"/>
                </a:solidFill>
                <a:latin typeface="Arial" charset="0"/>
              </a:rPr>
              <a:t>no hay </a:t>
            </a:r>
            <a:r>
              <a:rPr lang="es-ES" altLang="en-US" sz="1600" b="0" i="1">
                <a:solidFill>
                  <a:srgbClr val="FF0000"/>
                </a:solidFill>
                <a:latin typeface="Arial" charset="0"/>
              </a:rPr>
              <a:t>Higgs</a:t>
            </a:r>
            <a:r>
              <a:rPr lang="es-ES" altLang="en-US" sz="1600" b="0" i="1">
                <a:solidFill>
                  <a:srgbClr val="66FF33"/>
                </a:solidFill>
                <a:latin typeface="Arial" charset="0"/>
              </a:rPr>
              <a:t>?</a:t>
            </a:r>
            <a:endParaRPr lang="es-ES" altLang="en-US" sz="1600" b="0" i="1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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</a:rPr>
              <a:t>   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  <a:cs typeface="Times New Roman" pitchFamily="18" charset="0"/>
              </a:rPr>
              <a:t>Si m</a:t>
            </a:r>
            <a:r>
              <a:rPr lang="es-ES" altLang="en-US" sz="1000" b="0">
                <a:solidFill>
                  <a:srgbClr val="33CCFF"/>
                </a:solidFill>
                <a:latin typeface="Arial" charset="0"/>
                <a:cs typeface="Times New Roman" pitchFamily="18" charset="0"/>
              </a:rPr>
              <a:t>H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  <a:cs typeface="Times New Roman" pitchFamily="18" charset="0"/>
              </a:rPr>
              <a:t> = 400,  probabilidad = ½                     </a:t>
            </a:r>
            <a:r>
              <a:rPr lang="es-ES" altLang="en-US" sz="1600" b="0">
                <a:solidFill>
                  <a:srgbClr val="33CCFF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    Muy probable!</a:t>
            </a:r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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</a:rPr>
              <a:t> 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  <a:cs typeface="Times New Roman" pitchFamily="18" charset="0"/>
              </a:rPr>
              <a:t>Si m</a:t>
            </a:r>
            <a:r>
              <a:rPr lang="es-ES" altLang="en-US" sz="1000" b="0">
                <a:solidFill>
                  <a:srgbClr val="66FF33"/>
                </a:solidFill>
                <a:latin typeface="Arial" charset="0"/>
                <a:cs typeface="Times New Roman" pitchFamily="18" charset="0"/>
              </a:rPr>
              <a:t>H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  <a:cs typeface="Times New Roman" pitchFamily="18" charset="0"/>
              </a:rPr>
              <a:t> = 126,  probabilidad = 0,0000001       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s-ES" altLang="en-US" sz="1600" b="0">
                <a:solidFill>
                  <a:srgbClr val="66FF33"/>
                </a:solidFill>
                <a:latin typeface="Arial" charset="0"/>
                <a:cs typeface="Times New Roman" pitchFamily="18" charset="0"/>
              </a:rPr>
              <a:t>    Casi  imposible!    </a:t>
            </a:r>
          </a:p>
          <a:p>
            <a:pPr algn="l" eaLnBrk="1" hangingPunct="1"/>
            <a:endParaRPr lang="es-ES" altLang="en-US" sz="1600" b="0">
              <a:solidFill>
                <a:srgbClr val="66FF33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/>
            <a:r>
              <a:rPr lang="es-ES" altLang="en-US" sz="1600" b="0">
                <a:solidFill>
                  <a:srgbClr val="33CCFF"/>
                </a:solidFill>
                <a:latin typeface="Arial" charset="0"/>
                <a:sym typeface="Symbol" pitchFamily="18" charset="2"/>
              </a:rPr>
              <a:t>  </a:t>
            </a:r>
            <a:endParaRPr lang="es-ES" altLang="en-US" sz="1600" b="0">
              <a:solidFill>
                <a:srgbClr val="33CCFF"/>
              </a:solidFill>
              <a:latin typeface="Arial" charset="0"/>
              <a:cs typeface="Times New Roman" pitchFamily="18" charset="0"/>
            </a:endParaRPr>
          </a:p>
          <a:p>
            <a:pPr algn="l" eaLnBrk="1" hangingPunct="1">
              <a:buFont typeface="Symbol" pitchFamily="18" charset="2"/>
              <a:buNone/>
            </a:pPr>
            <a:r>
              <a:rPr lang="es-ES" altLang="en-US" sz="1600" b="0">
                <a:solidFill>
                  <a:srgbClr val="66FF33"/>
                </a:solidFill>
                <a:latin typeface="Arial" charset="0"/>
                <a:sym typeface="Symbol" pitchFamily="18" charset="2"/>
              </a:rPr>
              <a:t>  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2190750" y="2924175"/>
            <a:ext cx="4762500" cy="3495675"/>
            <a:chOff x="2190750" y="2924944"/>
            <a:chExt cx="4762500" cy="3495675"/>
          </a:xfrm>
        </p:grpSpPr>
        <p:pic>
          <p:nvPicPr>
            <p:cNvPr id="6656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0" y="2924944"/>
              <a:ext cx="4762500" cy="349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5" name="Rectangle 2"/>
            <p:cNvSpPr>
              <a:spLocks noChangeArrowheads="1"/>
            </p:cNvSpPr>
            <p:nvPr/>
          </p:nvSpPr>
          <p:spPr bwMode="auto">
            <a:xfrm>
              <a:off x="4572000" y="3305175"/>
              <a:ext cx="1872208" cy="411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ino-sum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013" y="296863"/>
            <a:ext cx="3167062" cy="406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587" name="Rectangle 1028"/>
          <p:cNvSpPr>
            <a:spLocks noChangeArrowheads="1"/>
          </p:cNvSpPr>
          <p:nvPr/>
        </p:nvSpPr>
        <p:spPr bwMode="auto">
          <a:xfrm>
            <a:off x="4479925" y="3230563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s-ES_tradnl" altLang="en-US" sz="2000" b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5843" name="Rectangle 1029"/>
          <p:cNvSpPr>
            <a:spLocks noChangeArrowheads="1"/>
          </p:cNvSpPr>
          <p:nvPr/>
        </p:nvSpPr>
        <p:spPr bwMode="auto">
          <a:xfrm>
            <a:off x="107950" y="1919288"/>
            <a:ext cx="5834063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  <a:latin typeface="Arial Black" pitchFamily="34" charset="0"/>
              </a:rPr>
              <a:t>La masa nos indica cuanta fuerza hay </a:t>
            </a:r>
          </a:p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  <a:latin typeface="Arial Black" pitchFamily="34" charset="0"/>
              </a:rPr>
              <a:t>que hacer para mover un cuerpo</a:t>
            </a:r>
            <a:endParaRPr lang="es-ES" altLang="en-US" sz="2000" b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94214" name="Rectangle 1030"/>
          <p:cNvSpPr>
            <a:spLocks noChangeArrowheads="1"/>
          </p:cNvSpPr>
          <p:nvPr/>
        </p:nvSpPr>
        <p:spPr bwMode="auto">
          <a:xfrm>
            <a:off x="512763" y="3048000"/>
            <a:ext cx="4910137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solidFill>
                  <a:schemeClr val="accent1"/>
                </a:solidFill>
                <a:cs typeface="Arial" charset="0"/>
              </a:rPr>
              <a:t>Pero la materia está compuesta de vacío </a:t>
            </a:r>
          </a:p>
          <a:p>
            <a:r>
              <a:rPr lang="en-US" altLang="en-US" sz="2000" b="0">
                <a:solidFill>
                  <a:schemeClr val="accent1"/>
                </a:solidFill>
                <a:cs typeface="Arial" charset="0"/>
              </a:rPr>
              <a:t>y partículas sin tamaño (“puntitos”):</a:t>
            </a:r>
          </a:p>
          <a:p>
            <a:r>
              <a:rPr lang="en-US" altLang="en-US" sz="2000" b="0">
                <a:solidFill>
                  <a:schemeClr val="accent1"/>
                </a:solidFill>
                <a:cs typeface="Arial" charset="0"/>
              </a:rPr>
              <a:t>¿qué es la masa?</a:t>
            </a:r>
            <a:endParaRPr lang="es-ES" altLang="en-US" sz="2000" b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94215" name="Rectangle 1031"/>
          <p:cNvSpPr>
            <a:spLocks noChangeArrowheads="1"/>
          </p:cNvSpPr>
          <p:nvPr/>
        </p:nvSpPr>
        <p:spPr bwMode="auto">
          <a:xfrm>
            <a:off x="1846263" y="4627563"/>
            <a:ext cx="54514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bg1"/>
                </a:solidFill>
                <a:latin typeface="Arial Black" pitchFamily="34" charset="0"/>
              </a:rPr>
              <a:t>Solución: La partícula de Higgs</a:t>
            </a:r>
            <a:endParaRPr lang="es-ES" altLang="en-US" sz="240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94216" name="Group 1032"/>
          <p:cNvGrpSpPr>
            <a:grpSpLocks/>
          </p:cNvGrpSpPr>
          <p:nvPr/>
        </p:nvGrpSpPr>
        <p:grpSpPr bwMode="auto">
          <a:xfrm>
            <a:off x="785813" y="5445125"/>
            <a:ext cx="7605712" cy="830263"/>
            <a:chOff x="288" y="2976"/>
            <a:chExt cx="4791" cy="523"/>
          </a:xfrm>
        </p:grpSpPr>
        <p:sp>
          <p:nvSpPr>
            <p:cNvPr id="67594" name="Rectangle 1033"/>
            <p:cNvSpPr>
              <a:spLocks noChangeArrowheads="1"/>
            </p:cNvSpPr>
            <p:nvPr/>
          </p:nvSpPr>
          <p:spPr bwMode="auto">
            <a:xfrm>
              <a:off x="681" y="2976"/>
              <a:ext cx="439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>
                  <a:solidFill>
                    <a:srgbClr val="0066FF"/>
                  </a:solidFill>
                  <a:latin typeface="Times New Roman" pitchFamily="18" charset="0"/>
                </a:rPr>
                <a:t>Las partículas no tienen masa, sino una interacción </a:t>
              </a:r>
            </a:p>
            <a:p>
              <a:r>
                <a:rPr lang="en-US" altLang="en-US" sz="2400">
                  <a:solidFill>
                    <a:srgbClr val="0066FF"/>
                  </a:solidFill>
                  <a:latin typeface="Times New Roman" pitchFamily="18" charset="0"/>
                </a:rPr>
                <a:t>(una especie de fricción) con el campo de Higgs. </a:t>
              </a:r>
              <a:endParaRPr lang="es-ES" altLang="en-US" sz="2400">
                <a:solidFill>
                  <a:srgbClr val="0066FF"/>
                </a:solidFill>
                <a:latin typeface="Times New Roman" pitchFamily="18" charset="0"/>
              </a:endParaRPr>
            </a:p>
          </p:txBody>
        </p:sp>
        <p:sp>
          <p:nvSpPr>
            <p:cNvPr id="67595" name="Line 1034"/>
            <p:cNvSpPr>
              <a:spLocks noChangeShapeType="1"/>
            </p:cNvSpPr>
            <p:nvPr/>
          </p:nvSpPr>
          <p:spPr bwMode="auto">
            <a:xfrm>
              <a:off x="288" y="3120"/>
              <a:ext cx="336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7592" name="Text Box 1035"/>
          <p:cNvSpPr txBox="1">
            <a:spLocks noChangeArrowheads="1"/>
          </p:cNvSpPr>
          <p:nvPr/>
        </p:nvSpPr>
        <p:spPr bwMode="auto">
          <a:xfrm>
            <a:off x="34925" y="303213"/>
            <a:ext cx="59801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2400">
                <a:solidFill>
                  <a:srgbClr val="FFC000"/>
                </a:solidFill>
              </a:rPr>
              <a:t>Pero quedaba un problema: qué es la masa?</a:t>
            </a:r>
            <a:endParaRPr lang="es-ES" altLang="en-US" sz="240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06625" y="1166813"/>
            <a:ext cx="1789113" cy="461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solidFill>
                  <a:srgbClr val="FFFF00"/>
                </a:solidFill>
                <a:latin typeface="Arial Black" pitchFamily="34" charset="0"/>
              </a:rPr>
              <a:t>F  =  m </a:t>
            </a:r>
            <a:r>
              <a:rPr lang="en-US" altLang="en-US" sz="2400" b="0">
                <a:solidFill>
                  <a:srgbClr val="FFFF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400">
                <a:solidFill>
                  <a:srgbClr val="FFFF00"/>
                </a:solidFill>
                <a:latin typeface="Arial Black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94214" grpId="0"/>
      <p:bldP spid="94215" grpId="0" autoUpdateAnimBg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4888"/>
            <a:ext cx="72390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ción en bl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9E1297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Office\Plantillas\Presentación en blanco.pot</Template>
  <TotalTime>9158</TotalTime>
  <Words>1399</Words>
  <Application>Microsoft Office PowerPoint</Application>
  <PresentationFormat>On-screen Show (4:3)</PresentationFormat>
  <Paragraphs>332</Paragraphs>
  <Slides>65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Times New Roman</vt:lpstr>
      <vt:lpstr>Arial Black</vt:lpstr>
      <vt:lpstr>ZapfDingbats</vt:lpstr>
      <vt:lpstr>Symbol</vt:lpstr>
      <vt:lpstr>Comic Sans MS</vt:lpstr>
      <vt:lpstr>Wingdings</vt:lpstr>
      <vt:lpstr>Presentación en blanco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 encima no hay un sólo choque protón-protón,  sino 25 en promedio …</vt:lpstr>
      <vt:lpstr>El Higgs es inestable: El Modelo Estándar predice sus decaimientos</vt:lpstr>
      <vt:lpstr>PowerPoint Presentation</vt:lpstr>
      <vt:lpstr>PowerPoint Presentation</vt:lpstr>
      <vt:lpstr>PowerPoint Presentation</vt:lpstr>
    </vt:vector>
  </TitlesOfParts>
  <Company>JLS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Jose Leon Suarez</dc:creator>
  <cp:lastModifiedBy>Cris</cp:lastModifiedBy>
  <cp:revision>130</cp:revision>
  <dcterms:created xsi:type="dcterms:W3CDTF">2000-11-20T14:29:40Z</dcterms:created>
  <dcterms:modified xsi:type="dcterms:W3CDTF">2018-05-18T02:37:06Z</dcterms:modified>
</cp:coreProperties>
</file>