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5" r:id="rId5"/>
    <p:sldId id="295" r:id="rId6"/>
    <p:sldId id="263" r:id="rId7"/>
    <p:sldId id="262" r:id="rId8"/>
    <p:sldId id="282" r:id="rId9"/>
    <p:sldId id="281" r:id="rId10"/>
    <p:sldId id="261" r:id="rId11"/>
    <p:sldId id="285" r:id="rId12"/>
    <p:sldId id="286" r:id="rId13"/>
    <p:sldId id="283" r:id="rId14"/>
    <p:sldId id="260" r:id="rId15"/>
    <p:sldId id="284" r:id="rId16"/>
    <p:sldId id="293" r:id="rId17"/>
    <p:sldId id="288" r:id="rId18"/>
    <p:sldId id="289" r:id="rId19"/>
    <p:sldId id="298" r:id="rId20"/>
    <p:sldId id="291" r:id="rId21"/>
    <p:sldId id="287" r:id="rId22"/>
    <p:sldId id="280" r:id="rId23"/>
    <p:sldId id="296" r:id="rId24"/>
    <p:sldId id="266" r:id="rId25"/>
    <p:sldId id="267" r:id="rId26"/>
    <p:sldId id="268" r:id="rId27"/>
    <p:sldId id="269" r:id="rId28"/>
    <p:sldId id="270" r:id="rId29"/>
    <p:sldId id="297" r:id="rId30"/>
    <p:sldId id="271" r:id="rId31"/>
    <p:sldId id="272" r:id="rId32"/>
    <p:sldId id="273" r:id="rId33"/>
    <p:sldId id="276" r:id="rId34"/>
    <p:sldId id="27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04" y="-2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3ED36B-6820-8C47-970B-55C3D052278D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BCD85-32D4-0D4C-ABD5-3AD52BD6D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Jensen p. 201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5D83032-5EDC-624C-A121-BB8330BBFA4B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Jensen p. </a:t>
            </a:r>
            <a:r>
              <a:rPr lang="en-US" dirty="0" smtClean="0">
                <a:latin typeface="Calibri" charset="0"/>
              </a:rPr>
              <a:t>201. Note that in segmented contractions (all </a:t>
            </a:r>
            <a:r>
              <a:rPr lang="en-US" dirty="0" err="1" smtClean="0">
                <a:latin typeface="Calibri" charset="0"/>
              </a:rPr>
              <a:t>Pople</a:t>
            </a:r>
            <a:r>
              <a:rPr lang="en-US" dirty="0" smtClean="0">
                <a:latin typeface="Calibri" charset="0"/>
              </a:rPr>
              <a:t> basis sets) there is no sharing of </a:t>
            </a:r>
            <a:r>
              <a:rPr lang="en-US" dirty="0" err="1" smtClean="0">
                <a:latin typeface="Calibri" charset="0"/>
              </a:rPr>
              <a:t>pirmitives</a:t>
            </a:r>
            <a:r>
              <a:rPr lang="en-US" dirty="0" smtClean="0">
                <a:latin typeface="Calibri" charset="0"/>
              </a:rPr>
              <a:t> – less computationally expensive. In general contractions, all</a:t>
            </a:r>
            <a:r>
              <a:rPr lang="en-US" baseline="0" dirty="0" smtClean="0">
                <a:latin typeface="Calibri" charset="0"/>
              </a:rPr>
              <a:t> basis functions use all primitives (Dunning basis sets): more computationally expensive.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8C6B1E4-AE51-7A41-BAE0-797CB42492C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nuclear cusp for STO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CD85-32D4-0D4C-ABD5-3AD52BD6D9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Redo this slide – See Jensen book (p. 198</a:t>
            </a:r>
            <a:r>
              <a:rPr lang="en-US" dirty="0" smtClean="0">
                <a:latin typeface="Calibri" charset="0"/>
              </a:rPr>
              <a:t>). Usually</a:t>
            </a:r>
            <a:r>
              <a:rPr lang="en-US" baseline="0" dirty="0" smtClean="0">
                <a:latin typeface="Calibri" charset="0"/>
              </a:rPr>
              <a:t> means we have very large basis sets.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ADC9208-89B7-1145-ADFA-376CDE9C1AF6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CD85-32D4-0D4C-ABD5-3AD52BD6D9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47E083C-BB4C-0C4E-82C8-42DA414B441C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Jensen 225 – 227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F23B0C6-94BD-C340-82CC-DA2C47371B71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C9141-AF35-5245-B6EF-C17F74495460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0CF4B-8709-EB4E-8BD6-36571F774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382AA-672F-5A48-A904-30F88977E977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7F42-CD52-8F45-BE0F-0B874E78E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39819-A31B-7249-BF40-C9BEF95F7E7E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002D-AD0C-514F-ADE6-0364DD2A7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24705-BE88-FC46-BC2F-03B88CF33C49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9F690-EF4A-8D4A-90E7-41EA3CE24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C037F-3623-5147-A641-0AECD12842BC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343CD-6347-E44D-BB98-52957E435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4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82BB4-9BA8-4442-8095-88426FC66315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3E26-D710-204E-9063-7C1909FA3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144C6-C065-A044-9A6E-69B6DBA61C46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1DB5B-6342-BE4E-B47E-446207EF9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F05E5-9167-A84D-93C1-69470CF71A9C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C9E62-E988-3442-B09D-5B5573E42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35FDE-049D-B949-8B63-057EF2E633B1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0BD4-1430-9B44-9C5D-0CF2F1DBB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E2363-FF9E-A340-AFD0-614027D3DF95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290EE-AD81-A14F-B315-8931BCF1A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37943-D365-364A-A2AC-AAF856B0DD38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D9A06-0CA1-AE4B-9EC6-6484E12EF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2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E370548-A98F-D54A-81B2-57B672C7557E}" type="datetime1">
              <a:rPr lang="en-US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59FAFAB-05AB-AD4E-B2C9-48C773965F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7.bin"/><Relationship Id="rId24" Type="http://schemas.openxmlformats.org/officeDocument/2006/relationships/image" Target="../media/image19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lecularmodelingbasics.blogspot.dk/2012/06/complete-basis-set-limit-extrapol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se.pnl.gov/bse/porta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Basis Sets and Pseudopotentials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Used to model infinite systems (e.g. metals, crystals, etc.)</a:t>
            </a:r>
          </a:p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In infinite systems, molecular orbitals become bands</a:t>
            </a:r>
          </a:p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Electrons in bands can be described by a basis set of plane waves of the form</a:t>
            </a:r>
          </a:p>
          <a:p>
            <a:pPr eaLnBrk="1" hangingPunct="1"/>
            <a:endParaRPr lang="en-US" sz="24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The wave vector </a:t>
            </a:r>
            <a:r>
              <a:rPr lang="en-US" sz="2400" b="1">
                <a:latin typeface="Calibri" charset="0"/>
                <a:ea typeface="ヒラギノ角ゴ Pro W3" charset="0"/>
                <a:cs typeface="ヒラギノ角ゴ Pro W3" charset="0"/>
              </a:rPr>
              <a:t>k </a:t>
            </a: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in a plane wave function is similar to the orbital exponent in a Gaussian function</a:t>
            </a:r>
          </a:p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Basis set size is related to the size of the unit cell rather than the number of atoms</a:t>
            </a:r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Plane Wave Basis Sets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68700"/>
              </p:ext>
            </p:extLst>
          </p:nvPr>
        </p:nvGraphicFramePr>
        <p:xfrm>
          <a:off x="3200400" y="3505200"/>
          <a:ext cx="1905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3" imgW="711200" imgH="203200" progId="Equation.3">
                  <p:embed/>
                </p:oleObj>
              </mc:Choice>
              <mc:Fallback>
                <p:oleObj name="Equation" r:id="rId3" imgW="711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905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Polarization Functions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Similar exponent as valence function</a:t>
            </a:r>
          </a:p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Higher angular momentum (l+1)</a:t>
            </a:r>
          </a:p>
          <a:p>
            <a:pPr eaLnBrk="1" hangingPunct="1"/>
            <a:r>
              <a:rPr lang="en-US" dirty="0" err="1">
                <a:latin typeface="Calibri" charset="0"/>
                <a:ea typeface="ヒラギノ角ゴ Pro W3" charset="0"/>
                <a:cs typeface="ヒラギノ角ゴ Pro W3" charset="0"/>
              </a:rPr>
              <a:t>Uncontracted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Gaussian (coefficient=1)</a:t>
            </a:r>
          </a:p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Introduces flexibility in the wave function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  by making it directional</a:t>
            </a:r>
          </a:p>
          <a:p>
            <a:pPr eaLnBrk="1" hangingPunct="1"/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Important 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for modeling chemical bonds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Diffuse Functions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Smaller exponent than valence functions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  (larger spatial extent)</a:t>
            </a:r>
          </a:p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Same angular momentum as valence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  functions</a:t>
            </a:r>
          </a:p>
          <a:p>
            <a:pPr eaLnBrk="1" hangingPunct="1"/>
            <a:r>
              <a:rPr lang="en-US" dirty="0" err="1">
                <a:latin typeface="Calibri" charset="0"/>
                <a:ea typeface="ヒラギノ角ゴ Pro W3" charset="0"/>
                <a:cs typeface="ヒラギノ角ゴ Pro W3" charset="0"/>
              </a:rPr>
              <a:t>Uncontracted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Gaussian (coefficient=1)</a:t>
            </a:r>
          </a:p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Useful for modeling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anions, excited states 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and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weak (e.g., van der Waals) interactions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Cartesian vs. Spherical</a:t>
            </a:r>
          </a:p>
        </p:txBody>
      </p:sp>
      <p:sp>
        <p:nvSpPr>
          <p:cNvPr id="307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Cartesians: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	s – 1 function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	p – 3 functions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	d – 6 functions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	f – 10 functions</a:t>
            </a:r>
          </a:p>
        </p:txBody>
      </p:sp>
      <p:sp>
        <p:nvSpPr>
          <p:cNvPr id="30735" name="Content Placeholder 2"/>
          <p:cNvSpPr txBox="1">
            <a:spLocks/>
          </p:cNvSpPr>
          <p:nvPr/>
        </p:nvSpPr>
        <p:spPr bwMode="auto">
          <a:xfrm>
            <a:off x="4724400" y="16002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Sphericals: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	s – 1 function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	p – 3 functions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	d – 5 functions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	f – 7 functions</a:t>
            </a:r>
          </a:p>
        </p:txBody>
      </p:sp>
      <p:grpSp>
        <p:nvGrpSpPr>
          <p:cNvPr id="30736" name="Group 22"/>
          <p:cNvGrpSpPr>
            <a:grpSpLocks/>
          </p:cNvGrpSpPr>
          <p:nvPr/>
        </p:nvGrpSpPr>
        <p:grpSpPr bwMode="auto">
          <a:xfrm>
            <a:off x="685800" y="3729038"/>
            <a:ext cx="8229600" cy="1754187"/>
            <a:chOff x="685800" y="3729336"/>
            <a:chExt cx="8229600" cy="1754327"/>
          </a:xfrm>
        </p:grpSpPr>
        <p:grpSp>
          <p:nvGrpSpPr>
            <p:cNvPr id="30737" name="Group 15"/>
            <p:cNvGrpSpPr>
              <a:grpSpLocks/>
            </p:cNvGrpSpPr>
            <p:nvPr/>
          </p:nvGrpSpPr>
          <p:grpSpPr bwMode="auto">
            <a:xfrm>
              <a:off x="685800" y="3729336"/>
              <a:ext cx="8229600" cy="1754327"/>
              <a:chOff x="685800" y="3729336"/>
              <a:chExt cx="8229600" cy="1754327"/>
            </a:xfrm>
          </p:grpSpPr>
          <p:sp>
            <p:nvSpPr>
              <p:cNvPr id="30738" name="TextBox 4"/>
              <p:cNvSpPr txBox="1">
                <a:spLocks noChangeArrowheads="1"/>
              </p:cNvSpPr>
              <p:nvPr/>
            </p:nvSpPr>
            <p:spPr bwMode="auto">
              <a:xfrm>
                <a:off x="685800" y="3729336"/>
                <a:ext cx="8229600" cy="1754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Calibri" charset="0"/>
                  </a:rPr>
                  <a:t>Look at the d functions:</a:t>
                </a:r>
              </a:p>
              <a:p>
                <a:pPr eaLnBrk="1" hangingPunct="1"/>
                <a:r>
                  <a:rPr lang="en-US" sz="1800" dirty="0">
                    <a:latin typeface="Calibri" charset="0"/>
                  </a:rPr>
                  <a:t>In chemistry, there should be 5 d functions (usually chosen to be          ,</a:t>
                </a:r>
              </a:p>
              <a:p>
                <a:pPr eaLnBrk="1" hangingPunct="1"/>
                <a:r>
                  <a:rPr lang="en-US" sz="1800" dirty="0">
                    <a:latin typeface="Calibri" charset="0"/>
                  </a:rPr>
                  <a:t>     ,     ,     , and      .  </a:t>
                </a:r>
                <a:r>
                  <a:rPr lang="en-US" sz="1800" dirty="0" smtClean="0">
                    <a:latin typeface="Calibri" charset="0"/>
                  </a:rPr>
                  <a:t>      These </a:t>
                </a:r>
                <a:r>
                  <a:rPr lang="en-US" sz="1800" dirty="0">
                    <a:latin typeface="Calibri" charset="0"/>
                  </a:rPr>
                  <a:t>are </a:t>
                </a:r>
                <a:r>
                  <a:rPr lang="ja-JP" altLang="en-US" sz="1800" dirty="0">
                    <a:latin typeface="Calibri" charset="0"/>
                  </a:rPr>
                  <a:t>“</a:t>
                </a:r>
                <a:r>
                  <a:rPr lang="en-US" sz="1800" dirty="0">
                    <a:latin typeface="Calibri" charset="0"/>
                  </a:rPr>
                  <a:t>pure angular momentum</a:t>
                </a:r>
                <a:r>
                  <a:rPr lang="ja-JP" altLang="en-US" sz="1800" dirty="0">
                    <a:latin typeface="Calibri" charset="0"/>
                  </a:rPr>
                  <a:t>”</a:t>
                </a:r>
                <a:r>
                  <a:rPr lang="en-US" sz="1800" dirty="0">
                    <a:latin typeface="Calibri" charset="0"/>
                  </a:rPr>
                  <a:t> functions.</a:t>
                </a:r>
              </a:p>
              <a:p>
                <a:pPr eaLnBrk="1" hangingPunct="1"/>
                <a:endParaRPr lang="en-US" sz="1800" dirty="0">
                  <a:latin typeface="Calibri" charset="0"/>
                </a:endParaRPr>
              </a:p>
              <a:p>
                <a:pPr eaLnBrk="1" hangingPunct="1"/>
                <a:r>
                  <a:rPr lang="en-US" sz="1800" dirty="0">
                    <a:latin typeface="Calibri" charset="0"/>
                  </a:rPr>
                  <a:t>But it is easier to write a program to use Cartesian functions (     ,      ,      ,</a:t>
                </a:r>
              </a:p>
              <a:p>
                <a:pPr eaLnBrk="1" hangingPunct="1"/>
                <a:r>
                  <a:rPr lang="en-US" sz="1800" dirty="0">
                    <a:latin typeface="Calibri" charset="0"/>
                  </a:rPr>
                  <a:t>     ,      , and      .</a:t>
                </a:r>
              </a:p>
            </p:txBody>
          </p:sp>
          <p:graphicFrame>
            <p:nvGraphicFramePr>
              <p:cNvPr id="30728" name="Object 8"/>
              <p:cNvGraphicFramePr>
                <a:graphicFrameLocks noChangeAspect="1"/>
              </p:cNvGraphicFramePr>
              <p:nvPr/>
            </p:nvGraphicFramePr>
            <p:xfrm>
              <a:off x="757385" y="4317206"/>
              <a:ext cx="333375" cy="334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5" name="Equation" r:id="rId3" imgW="203200" imgH="203200" progId="Equation.3">
                      <p:embed/>
                    </p:oleObj>
                  </mc:Choice>
                  <mc:Fallback>
                    <p:oleObj name="Equation" r:id="rId3" imgW="203200" imgH="2032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385" y="4317206"/>
                            <a:ext cx="333375" cy="334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29" name="Object 9"/>
              <p:cNvGraphicFramePr>
                <a:graphicFrameLocks noChangeAspect="1"/>
              </p:cNvGraphicFramePr>
              <p:nvPr/>
            </p:nvGraphicFramePr>
            <p:xfrm>
              <a:off x="1545645" y="4331855"/>
              <a:ext cx="312738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6" name="Equation" r:id="rId5" imgW="190500" imgH="177800" progId="Equation.3">
                      <p:embed/>
                    </p:oleObj>
                  </mc:Choice>
                  <mc:Fallback>
                    <p:oleObj name="Equation" r:id="rId5" imgW="190500" imgH="17780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5645" y="4331855"/>
                            <a:ext cx="312738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0" name="Object 10"/>
              <p:cNvGraphicFramePr>
                <a:graphicFrameLocks noChangeAspect="1"/>
              </p:cNvGraphicFramePr>
              <p:nvPr/>
            </p:nvGraphicFramePr>
            <p:xfrm>
              <a:off x="1143000" y="4320310"/>
              <a:ext cx="333375" cy="334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7" name="Equation" r:id="rId7" imgW="203200" imgH="203200" progId="Equation.3">
                      <p:embed/>
                    </p:oleObj>
                  </mc:Choice>
                  <mc:Fallback>
                    <p:oleObj name="Equation" r:id="rId7" imgW="203200" imgH="2032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3000" y="4320310"/>
                            <a:ext cx="333375" cy="334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1" name="Object 11"/>
              <p:cNvGraphicFramePr>
                <a:graphicFrameLocks noChangeAspect="1"/>
              </p:cNvGraphicFramePr>
              <p:nvPr/>
            </p:nvGraphicFramePr>
            <p:xfrm>
              <a:off x="2405785" y="4343400"/>
              <a:ext cx="314325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8" name="Equation" r:id="rId9" imgW="190500" imgH="203200" progId="Equation.3">
                      <p:embed/>
                    </p:oleObj>
                  </mc:Choice>
                  <mc:Fallback>
                    <p:oleObj name="Equation" r:id="rId9" imgW="190500" imgH="2032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5785" y="4343400"/>
                            <a:ext cx="314325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2" name="Object 12"/>
              <p:cNvGraphicFramePr>
                <a:graphicFrameLocks noChangeAspect="1"/>
              </p:cNvGraphicFramePr>
              <p:nvPr/>
            </p:nvGraphicFramePr>
            <p:xfrm>
              <a:off x="7315200" y="4072152"/>
              <a:ext cx="627063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89" name="Equation" r:id="rId11" imgW="381000" imgH="228600" progId="Equation.3">
                      <p:embed/>
                    </p:oleObj>
                  </mc:Choice>
                  <mc:Fallback>
                    <p:oleObj name="Equation" r:id="rId11" imgW="381000" imgH="2286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5200" y="4072152"/>
                            <a:ext cx="627063" cy="376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22" name="Object 2"/>
            <p:cNvGraphicFramePr>
              <a:graphicFrameLocks noChangeAspect="1"/>
            </p:cNvGraphicFramePr>
            <p:nvPr/>
          </p:nvGraphicFramePr>
          <p:xfrm>
            <a:off x="6934200" y="4872038"/>
            <a:ext cx="35560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0" name="Equation" r:id="rId13" imgW="215900" imgH="203200" progId="Equation.3">
                    <p:embed/>
                  </p:oleObj>
                </mc:Choice>
                <mc:Fallback>
                  <p:oleObj name="Equation" r:id="rId13" imgW="215900" imgH="203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4872038"/>
                          <a:ext cx="355600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3" name="Object 3"/>
            <p:cNvGraphicFramePr>
              <a:graphicFrameLocks noChangeAspect="1"/>
            </p:cNvGraphicFramePr>
            <p:nvPr/>
          </p:nvGraphicFramePr>
          <p:xfrm>
            <a:off x="771525" y="5148263"/>
            <a:ext cx="3349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1" name="Equation" r:id="rId15" imgW="203200" imgH="203200" progId="Equation.3">
                    <p:embed/>
                  </p:oleObj>
                </mc:Choice>
                <mc:Fallback>
                  <p:oleObj name="Equation" r:id="rId15" imgW="2032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25" y="5148263"/>
                          <a:ext cx="334963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1208230" y="5148263"/>
            <a:ext cx="3143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2" name="Equation" r:id="rId17" imgW="190500" imgH="177800" progId="Equation.3">
                    <p:embed/>
                  </p:oleObj>
                </mc:Choice>
                <mc:Fallback>
                  <p:oleObj name="Equation" r:id="rId17" imgW="190500" imgH="177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230" y="5148263"/>
                          <a:ext cx="3143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2091460" y="5148262"/>
            <a:ext cx="314325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3" name="Equation" r:id="rId19" imgW="190500" imgH="203200" progId="Equation.3">
                    <p:embed/>
                  </p:oleObj>
                </mc:Choice>
                <mc:Fallback>
                  <p:oleObj name="Equation" r:id="rId19" imgW="1905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460" y="5148262"/>
                          <a:ext cx="314325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7391400" y="4872038"/>
            <a:ext cx="355600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4" name="Equation" r:id="rId21" imgW="215900" imgH="228600" progId="Equation.3">
                    <p:embed/>
                  </p:oleObj>
                </mc:Choice>
                <mc:Fallback>
                  <p:oleObj name="Equation" r:id="rId21" imgW="2159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872038"/>
                          <a:ext cx="355600" cy="376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/>
          </p:nvGraphicFramePr>
          <p:xfrm>
            <a:off x="7848600" y="4872038"/>
            <a:ext cx="3349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5" name="Equation" r:id="rId23" imgW="203200" imgH="203200" progId="Equation.3">
                    <p:embed/>
                  </p:oleObj>
                </mc:Choice>
                <mc:Fallback>
                  <p:oleObj name="Equation" r:id="rId23" imgW="203200" imgH="203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4872038"/>
                          <a:ext cx="334963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Cartesian vs. Spherical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Suppose we calculated the energy of HCl using a cc-pVDZ basis set using Cartesians then again using sphericals. 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Which calculation produces the lower energy?  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Pople Basis Sets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Optimized using 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Hartree-Fock</a:t>
            </a: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Names have the form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				   k-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nlm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++G**  or k-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nlmG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(…)</a:t>
            </a: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k is the number of contracted Gaussians used for core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	orbitals</a:t>
            </a:r>
          </a:p>
          <a:p>
            <a:pPr eaLnBrk="1" hangingPunct="1"/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nl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indicate a split valence</a:t>
            </a:r>
          </a:p>
          <a:p>
            <a:pPr eaLnBrk="1" hangingPunct="1"/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nlm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indicate a triple split valence</a:t>
            </a: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+ indicates diffuse functions on heavy atoms</a:t>
            </a: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++ indicates diffuse functions on heavy atoms and </a:t>
            </a:r>
            <a:r>
              <a:rPr lang="en-US" sz="24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hydrogens</a:t>
            </a: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Pople Basis Sets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Examples:</a:t>
            </a:r>
          </a:p>
          <a:p>
            <a:pPr eaLnBrk="1" hangingPunct="1">
              <a:buFont typeface="Arial" charset="0"/>
              <a:buNone/>
            </a:pPr>
            <a:endParaRPr lang="en-US" sz="22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6-31G		Three contracted Gaussians for the core with the valence 		      represented by three contracted Gaussians and one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				   primitive Gaussian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6-31G*	Same basis set with a polarizing function added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6-31G(d)	Same as 6-31G*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6-31G**	Polarizing functions added to hydrogen and heavy atoms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6-31G(</a:t>
            </a:r>
            <a:r>
              <a:rPr lang="en-US" sz="2200" dirty="0" err="1">
                <a:latin typeface="Calibri" charset="0"/>
                <a:ea typeface="ヒラギノ角ゴ Pro W3" charset="0"/>
                <a:cs typeface="ヒラギノ角ゴ Pro W3" charset="0"/>
              </a:rPr>
              <a:t>d,p</a:t>
            </a: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) Same as 6-31G**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6-31++G	6-31G basis set with diffuse functions on hydrogen and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				  heavy </a:t>
            </a:r>
            <a:r>
              <a:rPr lang="en-US" sz="2200" dirty="0" smtClean="0">
                <a:latin typeface="Calibri" charset="0"/>
                <a:ea typeface="ヒラギノ角ゴ Pro W3" charset="0"/>
                <a:cs typeface="ヒラギノ角ゴ Pro W3" charset="0"/>
              </a:rPr>
              <a:t>atoms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 smtClean="0">
                <a:latin typeface="Calibri" charset="0"/>
                <a:ea typeface="ヒラギノ角ゴ Pro W3" charset="0"/>
                <a:cs typeface="ヒラギノ角ゴ Pro W3" charset="0"/>
              </a:rPr>
              <a:t>The ** notation is confusing and not used for larger basis sets:</a:t>
            </a:r>
          </a:p>
          <a:p>
            <a:pPr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ヒラギノ角ゴ Pro W3" charset="0"/>
                <a:cs typeface="ヒラギノ角ゴ Pro W3" charset="0"/>
              </a:rPr>
              <a:t>	</a:t>
            </a:r>
            <a:r>
              <a:rPr lang="en-US" sz="2200" dirty="0" smtClean="0">
                <a:latin typeface="Calibri" charset="0"/>
                <a:ea typeface="ヒラギノ角ゴ Pro W3" charset="0"/>
                <a:cs typeface="ヒラギノ角ゴ Pro W3" charset="0"/>
              </a:rPr>
              <a:t>		6-311++G(3df, 2pd)</a:t>
            </a:r>
            <a:endParaRPr lang="en-US" sz="22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endParaRPr lang="en-US" sz="22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Dunning </a:t>
            </a:r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Correlatoin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Consistent </a:t>
            </a:r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Basis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Sets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Optimized using a correlated method (CIS, CISD, etc.)</a:t>
            </a: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Names have the form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                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aug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-cc-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pVnZ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-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dk</a:t>
            </a: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aug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denotes diffuse functions (optional)</a:t>
            </a:r>
          </a:p>
          <a:p>
            <a:pPr eaLnBrk="1" hangingPunct="1"/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cc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means 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correlation consistent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p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indicates polarization functions</a:t>
            </a:r>
          </a:p>
          <a:p>
            <a:pPr eaLnBrk="1" hangingPunct="1"/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VnZ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means 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valence n zeta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where n is the number of functions used to describe a valence orbital</a:t>
            </a:r>
          </a:p>
          <a:p>
            <a:pPr eaLnBrk="1" hangingPunct="1"/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dk</a:t>
            </a:r>
            <a:r>
              <a:rPr lang="ja-JP" alt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indicates that the basis set was optimized for relativistic 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calculations</a:t>
            </a:r>
          </a:p>
          <a:p>
            <a:pPr eaLnBrk="1" hangingPunct="1"/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Very useful for correlated calculations, poor for HF</a:t>
            </a:r>
          </a:p>
          <a:p>
            <a:pPr eaLnBrk="1" hangingPunct="1"/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Size of basis increases rapidly with n</a:t>
            </a: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Dunning Basis Sets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Examples: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cc-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pVDZ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			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Double 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zeta with polarization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aug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-cc-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pVTZ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		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Triple 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zeta with polarization and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								  diffuse functions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cc-pV5Z-dk		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Quintuple 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zeta with 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polarization optimized 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for 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					relativistic 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effects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					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15962"/>
          </a:xfrm>
        </p:spPr>
        <p:txBody>
          <a:bodyPr/>
          <a:lstStyle/>
          <a:p>
            <a:r>
              <a:rPr lang="en-US" sz="4000" b="1" dirty="0" smtClean="0"/>
              <a:t>Extrapolate to complete basis set limit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63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Most useful for electron correlation methods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(</a:t>
            </a:r>
            <a:r>
              <a:rPr lang="en-US" sz="28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sz="2800" baseline="-25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max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) = P(CBS) + 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A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( </a:t>
            </a:r>
            <a:r>
              <a:rPr lang="en-US" sz="28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sz="2800" baseline="-25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max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)</a:t>
            </a:r>
            <a:r>
              <a:rPr lang="en-US" sz="2800" baseline="30000" dirty="0" smtClean="0">
                <a:latin typeface="Calibri" charset="0"/>
                <a:ea typeface="ヒラギノ角ゴ Pro W3" charset="0"/>
                <a:cs typeface="ヒラギノ角ゴ Pro W3" charset="0"/>
              </a:rPr>
              <a:t>-3</a:t>
            </a:r>
            <a:endParaRPr lang="en-US" sz="2800" dirty="0" smtClean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(n) 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</a:rPr>
              <a:t>= P(CBS) + A( 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n)</a:t>
            </a:r>
            <a:r>
              <a:rPr lang="en-US" sz="2800" baseline="30000" dirty="0">
                <a:latin typeface="Calibri" charset="0"/>
                <a:ea typeface="ヒラギノ角ゴ Pro W3" charset="0"/>
                <a:cs typeface="ヒラギノ角ゴ Pro W3" charset="0"/>
              </a:rPr>
              <a:t>-3</a:t>
            </a:r>
            <a:endParaRPr lang="en-US" sz="28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	</a:t>
            </a: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n refers to cc basis set level: for for DZ, 3 for TZ, etc.</a:t>
            </a:r>
            <a:endParaRPr lang="en-US" sz="2800" dirty="0" smtClean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Best to use TZP and better</a:t>
            </a:r>
            <a:endParaRPr lang="en-US" sz="28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  <a:hlinkClick r:id="rId2"/>
              </a:rPr>
              <a:t>http</a:t>
            </a:r>
            <a:r>
              <a:rPr lang="en-US" sz="2800" dirty="0">
                <a:latin typeface="Calibri" charset="0"/>
                <a:ea typeface="ヒラギノ角ゴ Pro W3" charset="0"/>
                <a:cs typeface="ヒラギノ角ゴ Pro W3" charset="0"/>
                <a:hlinkClick r:id="rId2"/>
              </a:rPr>
              <a:t>://molecularmodelingbasics.blogspot.dk/2012/06/complete-basis-set-limit-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  <a:hlinkClick r:id="rId2"/>
              </a:rPr>
              <a:t>extrapolation.html</a:t>
            </a:r>
            <a:endParaRPr lang="en-US" sz="2800" dirty="0" smtClean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TCA, </a:t>
            </a:r>
            <a:r>
              <a:rPr lang="en-US" sz="2800" u="sng" dirty="0" smtClean="0">
                <a:latin typeface="Calibri" charset="0"/>
                <a:ea typeface="ヒラギノ角ゴ Pro W3" charset="0"/>
                <a:cs typeface="ヒラギノ角ゴ Pro W3" charset="0"/>
              </a:rPr>
              <a:t>99</a:t>
            </a:r>
            <a:r>
              <a:rPr lang="en-US" sz="2800" dirty="0" smtClean="0">
                <a:latin typeface="Calibri" charset="0"/>
                <a:ea typeface="ヒラギノ角ゴ Pro W3" charset="0"/>
                <a:cs typeface="ヒラギノ角ゴ Pro W3" charset="0"/>
              </a:rPr>
              <a:t>, 265 (1998)</a:t>
            </a:r>
            <a:endParaRPr lang="en-US" sz="28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Slater-Type Orbitals (STO</a:t>
            </a:r>
            <a:r>
              <a:rPr lang="ja-JP" altLang="en-US">
                <a:latin typeface="Calibri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s)</a:t>
            </a:r>
          </a:p>
        </p:txBody>
      </p:sp>
      <p:graphicFrame>
        <p:nvGraphicFramePr>
          <p:cNvPr id="1638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557338"/>
          <a:ext cx="49688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3" imgW="1549400" imgH="203200" progId="Equation.3">
                  <p:embed/>
                </p:oleObj>
              </mc:Choice>
              <mc:Fallback>
                <p:oleObj name="Equation" r:id="rId3" imgW="1549400" imgH="2032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57338"/>
                        <a:ext cx="49688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" y="2895600"/>
            <a:ext cx="7430239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N is a normalization constant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a, b, and c determine the angular momentum, i.e.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Calibri" charset="0"/>
              </a:rPr>
              <a:t>   L=</a:t>
            </a:r>
            <a:r>
              <a:rPr lang="en-US" dirty="0" err="1">
                <a:latin typeface="Calibri" charset="0"/>
              </a:rPr>
              <a:t>a+b+c</a:t>
            </a:r>
            <a:endParaRPr 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</a:t>
            </a:r>
            <a:r>
              <a:rPr lang="en-US" dirty="0" err="1">
                <a:latin typeface="Calibri" charset="0"/>
              </a:rPr>
              <a:t>ζ</a:t>
            </a:r>
            <a:r>
              <a:rPr lang="en-US" dirty="0">
                <a:latin typeface="Calibri" charset="0"/>
              </a:rPr>
              <a:t> is the orbital exponent.  It determines the size of the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Calibri" charset="0"/>
              </a:rPr>
              <a:t>   orbital.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</a:t>
            </a:r>
            <a:r>
              <a:rPr lang="en-US" dirty="0" smtClean="0">
                <a:latin typeface="Calibri" charset="0"/>
              </a:rPr>
              <a:t>STO exhibits </a:t>
            </a:r>
            <a:r>
              <a:rPr lang="en-US" dirty="0">
                <a:latin typeface="Calibri" charset="0"/>
              </a:rPr>
              <a:t>the correct short- and long-range behavior.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Resembles H-like </a:t>
            </a:r>
            <a:r>
              <a:rPr lang="en-US" dirty="0" smtClean="0">
                <a:latin typeface="Calibri" charset="0"/>
              </a:rPr>
              <a:t>orbitals </a:t>
            </a:r>
            <a:r>
              <a:rPr lang="en-US" dirty="0">
                <a:latin typeface="Calibri" charset="0"/>
              </a:rPr>
              <a:t>for </a:t>
            </a:r>
            <a:r>
              <a:rPr lang="en-US" dirty="0" smtClean="0">
                <a:latin typeface="Calibri" charset="0"/>
              </a:rPr>
              <a:t>1s</a:t>
            </a:r>
            <a:endParaRPr 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</a:t>
            </a:r>
            <a:r>
              <a:rPr lang="en-US" b="1" dirty="0">
                <a:latin typeface="Calibri" charset="0"/>
              </a:rPr>
              <a:t>Difficult to </a:t>
            </a:r>
            <a:r>
              <a:rPr lang="en-US" b="1" dirty="0" smtClean="0">
                <a:latin typeface="Calibri" charset="0"/>
              </a:rPr>
              <a:t>integrate for </a:t>
            </a:r>
            <a:r>
              <a:rPr lang="en-US" b="1" dirty="0" err="1" smtClean="0">
                <a:latin typeface="Calibri" charset="0"/>
              </a:rPr>
              <a:t>polyatomics</a:t>
            </a:r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Basis Set Superposition Error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Occurs when a basis function centered at one nucleus contributes the the electron density around another nucleus</a:t>
            </a:r>
          </a:p>
          <a:p>
            <a:pPr eaLnBrk="1" hangingPunct="1"/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Artificially lowers the total energy</a:t>
            </a:r>
          </a:p>
          <a:p>
            <a:pPr eaLnBrk="1" hangingPunct="1"/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Frequently occurs when using an unnecessarily large basis set (e.g. diffuse functions for a </a:t>
            </a:r>
            <a:r>
              <a:rPr lang="en-US" sz="2400" dirty="0" err="1">
                <a:latin typeface="Calibri" charset="0"/>
                <a:ea typeface="ヒラギノ角ゴ Pro W3" charset="0"/>
                <a:cs typeface="ヒラギノ角ゴ Pro W3" charset="0"/>
              </a:rPr>
              <a:t>cation</a:t>
            </a: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eaLnBrk="1" hangingPunct="1"/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Can be corrected for using the counterpoise correction.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Calibri" charset="0"/>
                <a:ea typeface="ヒラギノ角ゴ Pro W3" charset="0"/>
                <a:cs typeface="ヒラギノ角ゴ Pro W3" charset="0"/>
              </a:rPr>
              <a:t>    - </a:t>
            </a:r>
            <a:r>
              <a:rPr lang="en-US" sz="2400" b="1" dirty="0">
                <a:latin typeface="Calibri" charset="0"/>
                <a:ea typeface="ヒラギノ角ゴ Pro W3" charset="0"/>
                <a:cs typeface="ヒラギノ角ゴ Pro W3" charset="0"/>
              </a:rPr>
              <a:t>Counterpoise </a:t>
            </a:r>
            <a:r>
              <a:rPr lang="en-US" sz="2400" b="1" dirty="0" smtClean="0">
                <a:latin typeface="Calibri" charset="0"/>
                <a:ea typeface="ヒラギノ角ゴ Pro W3" charset="0"/>
                <a:cs typeface="ヒラギノ角ゴ Pro W3" charset="0"/>
              </a:rPr>
              <a:t>usually overcorrects</a:t>
            </a:r>
            <a:endParaRPr lang="en-US" sz="2400" b="1" dirty="0" smtClean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Calibri" charset="0"/>
                <a:ea typeface="ヒラギノ角ゴ Pro W3" charset="0"/>
                <a:cs typeface="ヒラギノ角ゴ Pro W3" charset="0"/>
              </a:rPr>
              <a:t>    - Better to use a larger basis set</a:t>
            </a: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Counterpoise Correction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E(A)</a:t>
            </a:r>
            <a:r>
              <a:rPr lang="en-US" sz="2400" baseline="-25000">
                <a:latin typeface="Calibri" charset="0"/>
                <a:ea typeface="ヒラギノ角ゴ Pro W3" charset="0"/>
                <a:cs typeface="ヒラギノ角ゴ Pro W3" charset="0"/>
              </a:rPr>
              <a:t>ab</a:t>
            </a: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 is the energy of fragment A with the basis functions for A+B</a:t>
            </a:r>
          </a:p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E(A)</a:t>
            </a:r>
            <a:r>
              <a:rPr lang="en-US" sz="2400" baseline="-25000">
                <a:latin typeface="Calibri" charset="0"/>
                <a:ea typeface="ヒラギノ角ゴ Pro W3" charset="0"/>
                <a:cs typeface="ヒラギノ角ゴ Pro W3" charset="0"/>
              </a:rPr>
              <a:t>a</a:t>
            </a: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 is the energy of fragment A with the basis functions centered on fragment A</a:t>
            </a:r>
          </a:p>
          <a:p>
            <a:pPr eaLnBrk="1" hangingPunct="1"/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E(B)</a:t>
            </a:r>
            <a:r>
              <a:rPr lang="en-US" sz="2400" baseline="-25000">
                <a:latin typeface="Calibri" charset="0"/>
                <a:ea typeface="ヒラギノ角ゴ Pro W3" charset="0"/>
                <a:cs typeface="ヒラギノ角ゴ Pro W3" charset="0"/>
              </a:rPr>
              <a:t>ab</a:t>
            </a: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 and E(B)</a:t>
            </a:r>
            <a:r>
              <a:rPr lang="en-US" sz="2400" baseline="-25000">
                <a:latin typeface="Calibri" charset="0"/>
                <a:ea typeface="ヒラギノ角ゴ Pro W3" charset="0"/>
                <a:cs typeface="ヒラギノ角ゴ Pro W3" charset="0"/>
              </a:rPr>
              <a:t>b</a:t>
            </a:r>
            <a:r>
              <a:rPr lang="en-US" sz="2400">
                <a:latin typeface="Calibri" charset="0"/>
                <a:ea typeface="ヒラギノ角ゴ Pro W3" charset="0"/>
                <a:cs typeface="ヒラギノ角ゴ Pro W3" charset="0"/>
              </a:rPr>
              <a:t> are similarly defined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676400" y="1644650"/>
          <a:ext cx="5715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3" imgW="2463800" imgH="177800" progId="Equation.3">
                  <p:embed/>
                </p:oleObj>
              </mc:Choice>
              <mc:Fallback>
                <p:oleObj name="Equation" r:id="rId3" imgW="24638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44650"/>
                        <a:ext cx="57150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Additional Information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EMSL Basis Set Exchange:</a:t>
            </a: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		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  <a:hlinkClick r:id="rId2"/>
              </a:rPr>
              <a:t>https://bse.pnl.gov/bse/portal</a:t>
            </a: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Further reading:</a:t>
            </a: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		Davidson, E. R.; Feller, D. </a:t>
            </a:r>
            <a:r>
              <a:rPr lang="en-US" sz="2200" i="1">
                <a:latin typeface="Calibri" charset="0"/>
                <a:ea typeface="ヒラギノ角ゴ Pro W3" charset="0"/>
                <a:cs typeface="ヒラギノ角ゴ Pro W3" charset="0"/>
              </a:rPr>
              <a:t>Chem. Rev.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200" b="1">
                <a:latin typeface="Calibri" charset="0"/>
                <a:ea typeface="ヒラギノ角ゴ Pro W3" charset="0"/>
                <a:cs typeface="ヒラギノ角ゴ Pro W3" charset="0"/>
              </a:rPr>
              <a:t>1986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200" i="1">
                <a:latin typeface="Calibri" charset="0"/>
                <a:ea typeface="ヒラギノ角ゴ Pro W3" charset="0"/>
                <a:cs typeface="ヒラギノ角ゴ Pro W3" charset="0"/>
              </a:rPr>
              <a:t>86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, 681-696.</a:t>
            </a: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		Jensen, F. </a:t>
            </a:r>
            <a:r>
              <a:rPr lang="ja-JP" altLang="en-US" sz="2200">
                <a:latin typeface="Calibri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Introduction to Computational Chemistry</a:t>
            </a:r>
            <a:r>
              <a:rPr lang="ja-JP" altLang="en-US" sz="2200">
                <a:latin typeface="Calibri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, 2</a:t>
            </a:r>
            <a:r>
              <a:rPr lang="en-US" sz="2200" baseline="30000">
                <a:latin typeface="Calibri" charset="0"/>
                <a:ea typeface="ヒラギノ角ゴ Pro W3" charset="0"/>
                <a:cs typeface="ヒラギノ角ゴ Pro W3" charset="0"/>
              </a:rPr>
              <a:t>nd</a:t>
            </a: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			ed., Wiley, </a:t>
            </a:r>
            <a:r>
              <a:rPr lang="en-US" sz="2200" b="1">
                <a:latin typeface="Calibri" charset="0"/>
                <a:ea typeface="ヒラギノ角ゴ Pro W3" charset="0"/>
                <a:cs typeface="ヒラギノ角ゴ Pro W3" charset="0"/>
              </a:rPr>
              <a:t>2009</a:t>
            </a: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, Chapter 5.</a:t>
            </a: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Effective Core Potentials (ECPs) and Model Core Potentials (MCPs)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Frozen Core Approximation</a:t>
            </a:r>
          </a:p>
        </p:txBody>
      </p:sp>
      <p:grpSp>
        <p:nvGrpSpPr>
          <p:cNvPr id="45063" name="Group 18"/>
          <p:cNvGrpSpPr>
            <a:grpSpLocks/>
          </p:cNvGrpSpPr>
          <p:nvPr/>
        </p:nvGrpSpPr>
        <p:grpSpPr bwMode="auto">
          <a:xfrm>
            <a:off x="504825" y="942975"/>
            <a:ext cx="8129588" cy="4467225"/>
            <a:chOff x="318" y="834"/>
            <a:chExt cx="5121" cy="2814"/>
          </a:xfrm>
        </p:grpSpPr>
        <p:graphicFrame>
          <p:nvGraphicFramePr>
            <p:cNvPr id="45058" name="Object 2"/>
            <p:cNvGraphicFramePr>
              <a:graphicFrameLocks noChangeAspect="1"/>
            </p:cNvGraphicFramePr>
            <p:nvPr/>
          </p:nvGraphicFramePr>
          <p:xfrm>
            <a:off x="646" y="1104"/>
            <a:ext cx="2064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03" name="Equation" r:id="rId3" imgW="2095500" imgH="457200" progId="Equation.3">
                    <p:embed/>
                  </p:oleObj>
                </mc:Choice>
                <mc:Fallback>
                  <p:oleObj name="Equation" r:id="rId3" imgW="2095500" imgH="457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1104"/>
                          <a:ext cx="2064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59" name="Object 3"/>
            <p:cNvGraphicFramePr>
              <a:graphicFrameLocks noChangeAspect="1"/>
            </p:cNvGraphicFramePr>
            <p:nvPr/>
          </p:nvGraphicFramePr>
          <p:xfrm>
            <a:off x="646" y="1940"/>
            <a:ext cx="3264" cy="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04" name="Equation" r:id="rId5" imgW="3314700" imgH="444500" progId="Equation.3">
                    <p:embed/>
                  </p:oleObj>
                </mc:Choice>
                <mc:Fallback>
                  <p:oleObj name="Equation" r:id="rId5" imgW="3314700" imgH="4445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1940"/>
                          <a:ext cx="3264" cy="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0" name="Object 4"/>
            <p:cNvGraphicFramePr>
              <a:graphicFrameLocks noChangeAspect="1"/>
            </p:cNvGraphicFramePr>
            <p:nvPr/>
          </p:nvGraphicFramePr>
          <p:xfrm>
            <a:off x="646" y="2802"/>
            <a:ext cx="4464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05" name="Equation" r:id="rId7" imgW="4356100" imgH="469900" progId="Equation.3">
                    <p:embed/>
                  </p:oleObj>
                </mc:Choice>
                <mc:Fallback>
                  <p:oleObj name="Equation" r:id="rId7" imgW="4356100" imgH="469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2802"/>
                          <a:ext cx="4464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065" name="Group 11"/>
            <p:cNvGrpSpPr>
              <a:grpSpLocks/>
            </p:cNvGrpSpPr>
            <p:nvPr/>
          </p:nvGrpSpPr>
          <p:grpSpPr bwMode="auto">
            <a:xfrm>
              <a:off x="318" y="834"/>
              <a:ext cx="5121" cy="1936"/>
              <a:chOff x="481" y="834"/>
              <a:chExt cx="5121" cy="1936"/>
            </a:xfrm>
          </p:grpSpPr>
          <p:sp>
            <p:nvSpPr>
              <p:cNvPr id="45070" name="Rectangle 3"/>
              <p:cNvSpPr>
                <a:spLocks noChangeArrowheads="1"/>
              </p:cNvSpPr>
              <p:nvPr/>
            </p:nvSpPr>
            <p:spPr bwMode="auto">
              <a:xfrm>
                <a:off x="481" y="834"/>
                <a:ext cx="23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All electron Fock operator:</a:t>
                </a:r>
              </a:p>
            </p:txBody>
          </p:sp>
          <p:sp>
            <p:nvSpPr>
              <p:cNvPr id="45071" name="Rectangle 5"/>
              <p:cNvSpPr>
                <a:spLocks noChangeArrowheads="1"/>
              </p:cNvSpPr>
              <p:nvPr/>
            </p:nvSpPr>
            <p:spPr bwMode="auto">
              <a:xfrm>
                <a:off x="481" y="1654"/>
                <a:ext cx="51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Partition the core (atomic) orbitals and the valence orbitals:</a:t>
                </a:r>
              </a:p>
            </p:txBody>
          </p:sp>
          <p:grpSp>
            <p:nvGrpSpPr>
              <p:cNvPr id="45072" name="Group 10"/>
              <p:cNvGrpSpPr>
                <a:grpSpLocks/>
              </p:cNvGrpSpPr>
              <p:nvPr/>
            </p:nvGrpSpPr>
            <p:grpSpPr bwMode="auto">
              <a:xfrm>
                <a:off x="481" y="2482"/>
                <a:ext cx="4427" cy="288"/>
                <a:chOff x="533" y="2242"/>
                <a:chExt cx="4427" cy="288"/>
              </a:xfrm>
            </p:grpSpPr>
            <p:sp>
              <p:nvSpPr>
                <p:cNvPr id="45073" name="Rectangle 7"/>
                <p:cNvSpPr>
                  <a:spLocks noChangeArrowheads="1"/>
                </p:cNvSpPr>
                <p:nvPr/>
              </p:nvSpPr>
              <p:spPr bwMode="auto">
                <a:xfrm>
                  <a:off x="533" y="2242"/>
                  <a:ext cx="44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Introduce a modified nuclear charge (                   ):</a:t>
                  </a: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744" y="2265"/>
                <a:ext cx="1064" cy="2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206" name="Equation" r:id="rId9" imgW="939800" imgH="203200" progId="Equation.3">
                        <p:embed/>
                      </p:oleObj>
                    </mc:Choice>
                    <mc:Fallback>
                      <p:oleObj name="Equation" r:id="rId9" imgW="939800" imgH="2032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2265"/>
                              <a:ext cx="1064" cy="2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066" name="Rectangle 14"/>
            <p:cNvSpPr>
              <a:spLocks noChangeArrowheads="1"/>
            </p:cNvSpPr>
            <p:nvPr/>
          </p:nvSpPr>
          <p:spPr bwMode="auto">
            <a:xfrm>
              <a:off x="3228" y="3360"/>
              <a:ext cx="7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Coulomb</a:t>
              </a:r>
              <a:endParaRPr lang="en-US"/>
            </a:p>
          </p:txBody>
        </p:sp>
        <p:sp>
          <p:nvSpPr>
            <p:cNvPr id="45067" name="Rectangle 15"/>
            <p:cNvSpPr>
              <a:spLocks noChangeArrowheads="1"/>
            </p:cNvSpPr>
            <p:nvPr/>
          </p:nvSpPr>
          <p:spPr bwMode="auto">
            <a:xfrm>
              <a:off x="4464" y="3360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Exchange</a:t>
              </a:r>
              <a:endParaRPr lang="en-US"/>
            </a:p>
          </p:txBody>
        </p:sp>
        <p:sp>
          <p:nvSpPr>
            <p:cNvPr id="45068" name="Line 16"/>
            <p:cNvSpPr>
              <a:spLocks noChangeShapeType="1"/>
            </p:cNvSpPr>
            <p:nvPr/>
          </p:nvSpPr>
          <p:spPr bwMode="auto">
            <a:xfrm flipV="1">
              <a:off x="369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Line 17"/>
            <p:cNvSpPr>
              <a:spLocks noChangeShapeType="1"/>
            </p:cNvSpPr>
            <p:nvPr/>
          </p:nvSpPr>
          <p:spPr bwMode="auto">
            <a:xfrm flipV="1">
              <a:off x="4752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4" name="Rectangle 19"/>
          <p:cNvSpPr>
            <a:spLocks noChangeArrowheads="1"/>
          </p:cNvSpPr>
          <p:nvPr/>
        </p:nvSpPr>
        <p:spPr bwMode="auto">
          <a:xfrm>
            <a:off x="533400" y="5562600"/>
            <a:ext cx="8367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Approximation made:  atomic core orbitals are not allowed to</a:t>
            </a:r>
          </a:p>
          <a:p>
            <a:r>
              <a:rPr lang="en-US"/>
              <a:t>change upon molecular formation; all other orbitals stay</a:t>
            </a:r>
          </a:p>
          <a:p>
            <a:r>
              <a:rPr lang="en-US"/>
              <a:t>orthogonal to these AOs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Pseudopotentials - ECPs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33400" y="2000250"/>
            <a:ext cx="80708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en-US" sz="2400"/>
              <a:t>Effective core potentials (ECPs) are pseudopotentials that</a:t>
            </a:r>
          </a:p>
          <a:p>
            <a:pPr marL="457200" indent="-457200"/>
            <a:r>
              <a:rPr lang="en-US" sz="2400"/>
              <a:t>replace core electrons by a potential fit to all-electron</a:t>
            </a:r>
          </a:p>
          <a:p>
            <a:pPr marL="457200" indent="-457200"/>
            <a:r>
              <a:rPr lang="en-US" sz="2400"/>
              <a:t>calculations.  Scalar relativisitc effects (e.g. mass-velocity</a:t>
            </a:r>
          </a:p>
          <a:p>
            <a:pPr marL="457200" indent="-457200"/>
            <a:r>
              <a:rPr lang="en-US" sz="2400"/>
              <a:t>and Darwin) are included via a fit to relativistic orbitals.</a:t>
            </a:r>
          </a:p>
          <a:p>
            <a:pPr marL="457200" indent="-457200"/>
            <a:endParaRPr lang="en-US" sz="2400"/>
          </a:p>
          <a:p>
            <a:pPr marL="457200" indent="-457200"/>
            <a:r>
              <a:rPr lang="en-US" sz="2400"/>
              <a:t>Two schools of though: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400"/>
              <a:t>Shape consistent ECPs</a:t>
            </a:r>
          </a:p>
          <a:p>
            <a:pPr marL="457200" indent="-457200">
              <a:buFont typeface="Arial" charset="0"/>
              <a:buNone/>
            </a:pPr>
            <a:r>
              <a:rPr lang="en-US" sz="2400"/>
              <a:t>     (e.g. LANLDZ RECP, etc.)</a:t>
            </a:r>
          </a:p>
          <a:p>
            <a:pPr marL="457200" indent="-457200">
              <a:buFont typeface="Arial" charset="0"/>
              <a:buNone/>
            </a:pPr>
            <a:endParaRPr lang="en-US" sz="2400"/>
          </a:p>
          <a:p>
            <a:pPr marL="457200" indent="-457200">
              <a:buFont typeface="Arial" charset="0"/>
              <a:buAutoNum type="arabicPeriod" startAt="2"/>
            </a:pPr>
            <a:r>
              <a:rPr lang="en-US" sz="2400"/>
              <a:t>Energy consistent ECPs</a:t>
            </a:r>
          </a:p>
          <a:p>
            <a:pPr marL="457200" indent="-457200">
              <a:buFont typeface="Arial" charset="0"/>
              <a:buNone/>
            </a:pPr>
            <a:r>
              <a:rPr lang="en-US" sz="2400"/>
              <a:t>     (e.g. Stüttgart LC/SC RECP, etc.)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Shape Consistent ECPs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4800" y="1676400"/>
            <a:ext cx="796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Nodeless pseudo-orbitals that resemble the valence orbitals  in the</a:t>
            </a:r>
          </a:p>
          <a:p>
            <a:r>
              <a:rPr lang="en-US" sz="2000"/>
              <a:t>   bonding region</a:t>
            </a:r>
          </a:p>
        </p:txBody>
      </p:sp>
      <p:grpSp>
        <p:nvGrpSpPr>
          <p:cNvPr id="47109" name="Group 7"/>
          <p:cNvGrpSpPr>
            <a:grpSpLocks/>
          </p:cNvGrpSpPr>
          <p:nvPr/>
        </p:nvGrpSpPr>
        <p:grpSpPr bwMode="auto">
          <a:xfrm>
            <a:off x="609600" y="2819400"/>
            <a:ext cx="8123238" cy="1098550"/>
            <a:chOff x="384" y="1776"/>
            <a:chExt cx="5117" cy="692"/>
          </a:xfrm>
        </p:grpSpPr>
        <p:graphicFrame>
          <p:nvGraphicFramePr>
            <p:cNvPr id="47106" name="Object 2"/>
            <p:cNvGraphicFramePr>
              <a:graphicFrameLocks noChangeAspect="1"/>
            </p:cNvGraphicFramePr>
            <p:nvPr/>
          </p:nvGraphicFramePr>
          <p:xfrm>
            <a:off x="384" y="1776"/>
            <a:ext cx="2592" cy="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9" name="Equation" r:id="rId3" imgW="2019300" imgH="444500" progId="Equation.3">
                    <p:embed/>
                  </p:oleObj>
                </mc:Choice>
                <mc:Fallback>
                  <p:oleObj name="Equation" r:id="rId3" imgW="2019300" imgH="4445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776"/>
                          <a:ext cx="2592" cy="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1" name="Rectangle 5"/>
            <p:cNvSpPr>
              <a:spLocks noChangeArrowheads="1"/>
            </p:cNvSpPr>
            <p:nvPr/>
          </p:nvSpPr>
          <p:spPr bwMode="auto">
            <a:xfrm>
              <a:off x="3072" y="1776"/>
              <a:ext cx="2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Original orbital in the outer region</a:t>
              </a:r>
            </a:p>
          </p:txBody>
        </p:sp>
        <p:sp>
          <p:nvSpPr>
            <p:cNvPr id="47112" name="Rectangle 6"/>
            <p:cNvSpPr>
              <a:spLocks noChangeArrowheads="1"/>
            </p:cNvSpPr>
            <p:nvPr/>
          </p:nvSpPr>
          <p:spPr bwMode="auto">
            <a:xfrm>
              <a:off x="3072" y="2064"/>
              <a:ext cx="242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Smooth polynomial expansion in the</a:t>
              </a:r>
            </a:p>
            <a:p>
              <a:r>
                <a:rPr lang="en-US"/>
                <a:t>inner region</a:t>
              </a:r>
            </a:p>
          </p:txBody>
        </p:sp>
      </p:grp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304800" y="4154488"/>
            <a:ext cx="83407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The fit is usually done to either the large component of the Dirac wave</a:t>
            </a:r>
          </a:p>
          <a:p>
            <a:r>
              <a:rPr lang="en-US" sz="2000"/>
              <a:t>   function or to a 3</a:t>
            </a:r>
            <a:r>
              <a:rPr lang="en-US" sz="2000" baseline="30000"/>
              <a:t>rd</a:t>
            </a:r>
            <a:r>
              <a:rPr lang="en-US" sz="2000"/>
              <a:t> order Douglas-Kroll wave function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Creating a normalized shape consistent orbital requires mixing in</a:t>
            </a:r>
          </a:p>
          <a:p>
            <a:r>
              <a:rPr lang="en-US" sz="2000"/>
              <a:t>   virtual orbitals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Usually gives accurate bond lengths and structures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Energy Consistent ECPs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1066800"/>
            <a:ext cx="7916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Approach that tries to reproduce the low-energy atomic spectrum</a:t>
            </a:r>
          </a:p>
          <a:p>
            <a:r>
              <a:rPr lang="en-US" sz="2000"/>
              <a:t>   (via correlated calculations)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968625" y="1905000"/>
          <a:ext cx="3200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3" imgW="2057400" imgH="673100" progId="Equation.3">
                  <p:embed/>
                </p:oleObj>
              </mc:Choice>
              <mc:Fallback>
                <p:oleObj name="Equation" r:id="rId3" imgW="2057400" imgH="673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1905000"/>
                        <a:ext cx="32004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04800" y="3048000"/>
            <a:ext cx="84820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Usually fit to 3</a:t>
            </a:r>
            <a:r>
              <a:rPr lang="en-US" sz="2000" baseline="30000"/>
              <a:t>rd</a:t>
            </a:r>
            <a:r>
              <a:rPr lang="en-US" sz="2000"/>
              <a:t> order Douglas-Kroll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000"/>
              <a:t>  Difference in correlation energy due to the nodeless valence orbitals is</a:t>
            </a:r>
          </a:p>
          <a:p>
            <a:r>
              <a:rPr lang="en-US" sz="2000"/>
              <a:t>   included in the fit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Small cores are still sometimes necessary to obtain reliable results</a:t>
            </a:r>
          </a:p>
          <a:p>
            <a:r>
              <a:rPr lang="en-US" sz="2000"/>
              <a:t>   (e.g. actinides)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Cheap core description allows for a good valence basis set (e.g. TZVP)</a:t>
            </a:r>
          </a:p>
          <a:p>
            <a:r>
              <a:rPr lang="en-US" sz="2000"/>
              <a:t> </a:t>
            </a:r>
          </a:p>
          <a:p>
            <a:pPr>
              <a:buFontTx/>
              <a:buChar char="•"/>
            </a:pPr>
            <a:r>
              <a:rPr lang="en-US" sz="2000"/>
              <a:t>  Provides accurate results for many elements and bonding situations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Pseudo-orbitals</a:t>
            </a:r>
          </a:p>
        </p:txBody>
      </p:sp>
      <p:pic>
        <p:nvPicPr>
          <p:cNvPr id="49155" name="Picture 3" descr="Psudo-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752600"/>
            <a:ext cx="553878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304800" y="6400800"/>
            <a:ext cx="863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Visscher, L., </a:t>
            </a:r>
            <a:r>
              <a:rPr lang="ja-JP" altLang="en-US" sz="1600"/>
              <a:t>“</a:t>
            </a:r>
            <a:r>
              <a:rPr lang="en-US" sz="1600"/>
              <a:t>Relativisitic Electronic Structure Theory</a:t>
            </a:r>
            <a:r>
              <a:rPr lang="ja-JP" altLang="en-US" sz="1600"/>
              <a:t>”</a:t>
            </a:r>
            <a:r>
              <a:rPr lang="en-US" sz="1600"/>
              <a:t>, 2006 Winter School, Helkinki, Finland.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Large and Small Core ECPs</a:t>
            </a:r>
          </a:p>
        </p:txBody>
      </p:sp>
      <p:pic>
        <p:nvPicPr>
          <p:cNvPr id="50179" name="Picture 4" descr="EC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295400"/>
            <a:ext cx="558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1946275" y="6400800"/>
            <a:ext cx="293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Jensen, Figure 5.7, p. 224.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Gaussian-Type Orbitals (GTO</a:t>
            </a:r>
            <a:r>
              <a:rPr lang="ja-JP" altLang="en-US">
                <a:latin typeface="Calibri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s)</a:t>
            </a:r>
          </a:p>
        </p:txBody>
      </p:sp>
      <p:graphicFrame>
        <p:nvGraphicFramePr>
          <p:cNvPr id="17410" name="Content Placeholder 3"/>
          <p:cNvGraphicFramePr>
            <a:graphicFrameLocks noChangeAspect="1"/>
          </p:cNvGraphicFramePr>
          <p:nvPr/>
        </p:nvGraphicFramePr>
        <p:xfrm>
          <a:off x="2032000" y="1517650"/>
          <a:ext cx="51720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3" imgW="1612900" imgH="228600" progId="Equation.3">
                  <p:embed/>
                </p:oleObj>
              </mc:Choice>
              <mc:Fallback>
                <p:oleObj name="Equation" r:id="rId3" imgW="1612900" imgH="2286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517650"/>
                        <a:ext cx="51720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" y="2895600"/>
            <a:ext cx="7160935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N is a normalization constant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a, b, and c determine the angular momentum, i.e.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Calibri" charset="0"/>
              </a:rPr>
              <a:t>   L=</a:t>
            </a:r>
            <a:r>
              <a:rPr lang="en-US" dirty="0" err="1">
                <a:latin typeface="Calibri" charset="0"/>
              </a:rPr>
              <a:t>a+b+c</a:t>
            </a:r>
            <a:endParaRPr 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</a:t>
            </a:r>
            <a:r>
              <a:rPr lang="en-US" dirty="0" err="1">
                <a:latin typeface="Calibri" charset="0"/>
              </a:rPr>
              <a:t>ζ</a:t>
            </a:r>
            <a:r>
              <a:rPr lang="en-US" dirty="0">
                <a:latin typeface="Calibri" charset="0"/>
              </a:rPr>
              <a:t> is the orbital exponent.  It determines the size of the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Calibri" charset="0"/>
              </a:rPr>
              <a:t>   orbital.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 </a:t>
            </a:r>
            <a:r>
              <a:rPr lang="en-US" b="1" dirty="0">
                <a:latin typeface="Calibri" charset="0"/>
              </a:rPr>
              <a:t>Smooth curve near r=0 instead of a cusp.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latin typeface="Calibri" charset="0"/>
              </a:rPr>
              <a:t>  Tail drops off faster a than Slater orbital.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latin typeface="Calibri" charset="0"/>
              </a:rPr>
              <a:t>  Easy to integrate.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Pseudopotentials - MCPs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3400" y="1736725"/>
            <a:ext cx="8001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Model Core Potentials (MCP) provide a</a:t>
            </a:r>
          </a:p>
          <a:p>
            <a:r>
              <a:rPr lang="en-US" sz="2400"/>
              <a:t>   computationally feasible treatment of heavy elements.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MCPs can be made to include scalar relativistic effects</a:t>
            </a:r>
          </a:p>
          <a:p>
            <a:r>
              <a:rPr lang="en-US" sz="2400"/>
              <a:t>  -  Mass-velocity terms</a:t>
            </a:r>
          </a:p>
          <a:p>
            <a:r>
              <a:rPr lang="en-US" sz="2400"/>
              <a:t>  -  Darwin terms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Spin orbit effects are neglected.</a:t>
            </a:r>
          </a:p>
          <a:p>
            <a:r>
              <a:rPr lang="en-US" sz="2400"/>
              <a:t>  -  Inclusion of spin-orbit as a perturbation has been</a:t>
            </a:r>
          </a:p>
          <a:p>
            <a:r>
              <a:rPr lang="en-US" sz="2400"/>
              <a:t>     proposed</a:t>
            </a:r>
            <a:endParaRPr lang="en-US" sz="2400" baseline="30000"/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MCPs for elements up to and including the lanthanides</a:t>
            </a:r>
          </a:p>
          <a:p>
            <a:r>
              <a:rPr lang="en-US" sz="2400"/>
              <a:t>   are as computationally demanding as large core ECPs.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MCP Formulation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09600" y="1752600"/>
          <a:ext cx="5008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Equation" r:id="rId3" imgW="2514600" imgH="469900" progId="Equation.3">
                  <p:embed/>
                </p:oleObj>
              </mc:Choice>
              <mc:Fallback>
                <p:oleObj name="Equation" r:id="rId3" imgW="25146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50085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609600" y="1371600"/>
            <a:ext cx="3560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73108"/>
                </a:solidFill>
              </a:rPr>
              <a:t>All-electron (AE) Hamiltonian: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12775" y="3629025"/>
          <a:ext cx="7916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1" name="Equation" r:id="rId5" imgW="3975100" imgH="469900" progId="Equation.3">
                  <p:embed/>
                </p:oleObj>
              </mc:Choice>
              <mc:Fallback>
                <p:oleObj name="Equation" r:id="rId5" imgW="39751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629025"/>
                        <a:ext cx="79168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12775" y="3276600"/>
            <a:ext cx="224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73108"/>
                </a:solidFill>
              </a:rPr>
              <a:t>MCP Hamiltonian: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88963" y="4908550"/>
            <a:ext cx="6878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First term is the 1 electron MCP Hamiltonian</a:t>
            </a:r>
          </a:p>
          <a:p>
            <a:pPr>
              <a:buFontTx/>
              <a:buChar char="•"/>
            </a:pPr>
            <a:r>
              <a:rPr lang="en-US" sz="2000"/>
              <a:t>  Second term is electron-electron repulsion (valence only)</a:t>
            </a:r>
          </a:p>
          <a:p>
            <a:pPr>
              <a:buFontTx/>
              <a:buChar char="•"/>
            </a:pPr>
            <a:r>
              <a:rPr lang="en-US" sz="2000"/>
              <a:t>  Third term is an effective nuclear repulsion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09600" y="6248400"/>
            <a:ext cx="7620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l-NL" sz="1600"/>
              <a:t>Huzinaga, S.; Klobukowski, M.; Sakai, Y. </a:t>
            </a:r>
            <a:r>
              <a:rPr lang="nl-NL" sz="1600" i="1"/>
              <a:t>J. Phys. Chem.</a:t>
            </a:r>
            <a:r>
              <a:rPr lang="nl-NL" sz="1600"/>
              <a:t> </a:t>
            </a:r>
            <a:r>
              <a:rPr lang="nl-NL" sz="1600" b="1"/>
              <a:t>1982</a:t>
            </a:r>
            <a:r>
              <a:rPr lang="nl-NL" sz="1600"/>
              <a:t>, </a:t>
            </a:r>
            <a:r>
              <a:rPr lang="nl-NL" sz="1600" i="1"/>
              <a:t>88</a:t>
            </a:r>
            <a:r>
              <a:rPr lang="nl-NL" sz="1600"/>
              <a:t>, 21.</a:t>
            </a:r>
          </a:p>
          <a:p>
            <a:pPr>
              <a:lnSpc>
                <a:spcPct val="90000"/>
              </a:lnSpc>
            </a:pPr>
            <a:r>
              <a:rPr lang="nl-NL" sz="1600"/>
              <a:t>Mori, H; Eisaku, M </a:t>
            </a:r>
            <a:r>
              <a:rPr lang="nl-NL" sz="1600" i="1"/>
              <a:t>Group Meeting</a:t>
            </a:r>
            <a:r>
              <a:rPr lang="nl-NL" sz="1600"/>
              <a:t>, Nov. 8, </a:t>
            </a:r>
            <a:r>
              <a:rPr lang="nl-NL" sz="1600" b="1"/>
              <a:t>2006</a:t>
            </a:r>
            <a:r>
              <a:rPr lang="nl-NL" sz="160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1-electron Hamiltonian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09600" y="1803400"/>
          <a:ext cx="5008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Equation" r:id="rId3" imgW="2514600" imgH="469900" progId="Equation.3">
                  <p:embed/>
                </p:oleObj>
              </mc:Choice>
              <mc:Fallback>
                <p:oleObj name="Equation" r:id="rId3" imgW="25146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03400"/>
                        <a:ext cx="50085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09600" y="1309688"/>
            <a:ext cx="3560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73108"/>
                </a:solidFill>
              </a:rPr>
              <a:t>All-electron (AE) Hamiltonian: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12775" y="3708400"/>
          <a:ext cx="7916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Equation" r:id="rId5" imgW="3975100" imgH="469900" progId="Equation.3">
                  <p:embed/>
                </p:oleObj>
              </mc:Choice>
              <mc:Fallback>
                <p:oleObj name="Equation" r:id="rId5" imgW="39751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708400"/>
                        <a:ext cx="79168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12775" y="3214688"/>
            <a:ext cx="224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73108"/>
                </a:solidFill>
              </a:rPr>
              <a:t>MCP Hamiltonian: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88963" y="5003800"/>
            <a:ext cx="6878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First term is the 1 electron MCP Hamiltonian</a:t>
            </a:r>
          </a:p>
          <a:p>
            <a:pPr>
              <a:buFontTx/>
              <a:buChar char="•"/>
            </a:pPr>
            <a:r>
              <a:rPr lang="en-US" sz="2000"/>
              <a:t>  Second term is electron-electron repulsion (valence only)</a:t>
            </a:r>
          </a:p>
          <a:p>
            <a:pPr>
              <a:buFontTx/>
              <a:buChar char="•"/>
            </a:pPr>
            <a:r>
              <a:rPr lang="en-US" sz="2000"/>
              <a:t>  Third term is an effective nuclear repulsion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09600" y="6248400"/>
            <a:ext cx="7620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l-NL" sz="1600"/>
              <a:t>Huzinaga, S.; Klobukowski, M.; Sakai, Y. </a:t>
            </a:r>
            <a:r>
              <a:rPr lang="nl-NL" sz="1600" i="1"/>
              <a:t>J. Phys. Chem.</a:t>
            </a:r>
            <a:r>
              <a:rPr lang="nl-NL" sz="1600"/>
              <a:t> </a:t>
            </a:r>
            <a:r>
              <a:rPr lang="nl-NL" sz="1600" b="1"/>
              <a:t>1982</a:t>
            </a:r>
            <a:r>
              <a:rPr lang="nl-NL" sz="1600"/>
              <a:t>, </a:t>
            </a:r>
            <a:r>
              <a:rPr lang="nl-NL" sz="1600" i="1"/>
              <a:t>88</a:t>
            </a:r>
            <a:r>
              <a:rPr lang="nl-NL" sz="1600"/>
              <a:t>, 21.</a:t>
            </a:r>
          </a:p>
          <a:p>
            <a:pPr>
              <a:lnSpc>
                <a:spcPct val="90000"/>
              </a:lnSpc>
            </a:pPr>
            <a:r>
              <a:rPr lang="nl-NL" sz="1600"/>
              <a:t>Mori, H; Eisaku, M </a:t>
            </a:r>
            <a:r>
              <a:rPr lang="nl-NL" sz="1600" i="1"/>
              <a:t>Group Meeting</a:t>
            </a:r>
            <a:r>
              <a:rPr lang="nl-NL" sz="1600"/>
              <a:t>, Nov. 8, </a:t>
            </a:r>
            <a:r>
              <a:rPr lang="nl-NL" sz="1600" b="1"/>
              <a:t>2006</a:t>
            </a:r>
            <a:r>
              <a:rPr lang="nl-NL" sz="160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MCP Nuclear Attraction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44475" y="2349500"/>
          <a:ext cx="84089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Equation" r:id="rId3" imgW="4254500" imgH="469900" progId="Equation.3">
                  <p:embed/>
                </p:oleObj>
              </mc:Choice>
              <mc:Fallback>
                <p:oleObj name="Equation" r:id="rId3" imgW="42545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349500"/>
                        <a:ext cx="84089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1000" y="3870325"/>
            <a:ext cx="79898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A</a:t>
            </a:r>
            <a:r>
              <a:rPr lang="en-US" sz="2000" baseline="-25000"/>
              <a:t>I</a:t>
            </a:r>
            <a:r>
              <a:rPr lang="en-US" sz="2000"/>
              <a:t>, α</a:t>
            </a:r>
            <a:r>
              <a:rPr lang="en-US" sz="2000" baseline="-25000"/>
              <a:t>I</a:t>
            </a:r>
            <a:r>
              <a:rPr lang="en-US" sz="2000"/>
              <a:t>, B</a:t>
            </a:r>
            <a:r>
              <a:rPr lang="en-US" sz="2000" baseline="-25000"/>
              <a:t>J</a:t>
            </a:r>
            <a:r>
              <a:rPr lang="en-US" sz="2000"/>
              <a:t>, and β</a:t>
            </a:r>
            <a:r>
              <a:rPr lang="en-US" sz="2000" baseline="-25000"/>
              <a:t>J</a:t>
            </a:r>
            <a:r>
              <a:rPr lang="en-US" sz="2000"/>
              <a:t> are fitted MCP parameters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000"/>
              <a:t>  MCP parameters are fitted to 3</a:t>
            </a:r>
            <a:r>
              <a:rPr lang="en-US" sz="2000" baseline="30000"/>
              <a:t>rd</a:t>
            </a:r>
            <a:r>
              <a:rPr lang="en-US" sz="2000"/>
              <a:t> order Douglas-Kroll orbitals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endParaRPr lang="en-US" sz="2000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609600" y="6248400"/>
            <a:ext cx="7620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l-NL" sz="1600"/>
              <a:t>Huzinaga, S.; Klobukowski, M.; Sakai, Y. </a:t>
            </a:r>
            <a:r>
              <a:rPr lang="nl-NL" sz="1600" i="1"/>
              <a:t>J. Phys. Chem.</a:t>
            </a:r>
            <a:r>
              <a:rPr lang="nl-NL" sz="1600"/>
              <a:t> </a:t>
            </a:r>
            <a:r>
              <a:rPr lang="nl-NL" sz="1600" b="1"/>
              <a:t>1982</a:t>
            </a:r>
            <a:r>
              <a:rPr lang="nl-NL" sz="1600"/>
              <a:t>, </a:t>
            </a:r>
            <a:r>
              <a:rPr lang="nl-NL" sz="1600" i="1"/>
              <a:t>88</a:t>
            </a:r>
            <a:r>
              <a:rPr lang="nl-NL" sz="1600"/>
              <a:t>, 21.</a:t>
            </a:r>
          </a:p>
          <a:p>
            <a:pPr>
              <a:lnSpc>
                <a:spcPct val="90000"/>
              </a:lnSpc>
            </a:pPr>
            <a:r>
              <a:rPr lang="nl-NL" sz="1600"/>
              <a:t>Mori, H; Eisaku, M </a:t>
            </a:r>
            <a:r>
              <a:rPr lang="nl-NL" sz="1600" i="1"/>
              <a:t>Group Meeting</a:t>
            </a:r>
            <a:r>
              <a:rPr lang="nl-NL" sz="1600"/>
              <a:t>, Nov. 8, </a:t>
            </a:r>
            <a:r>
              <a:rPr lang="nl-NL" sz="1600" b="1"/>
              <a:t>2006</a:t>
            </a:r>
            <a:r>
              <a:rPr lang="nl-NL" sz="160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MCP vs. ECP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228600" y="1712913"/>
            <a:ext cx="4991100" cy="3849687"/>
            <a:chOff x="144" y="1104"/>
            <a:chExt cx="3144" cy="2425"/>
          </a:xfrm>
        </p:grpSpPr>
        <p:pic>
          <p:nvPicPr>
            <p:cNvPr id="5530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92"/>
              <a:ext cx="2759" cy="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Line 5"/>
            <p:cNvSpPr>
              <a:spLocks noChangeShapeType="1"/>
            </p:cNvSpPr>
            <p:nvPr/>
          </p:nvSpPr>
          <p:spPr bwMode="auto">
            <a:xfrm>
              <a:off x="641" y="1381"/>
              <a:ext cx="0" cy="17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" name="Line 6"/>
            <p:cNvSpPr>
              <a:spLocks noChangeShapeType="1"/>
            </p:cNvSpPr>
            <p:nvPr/>
          </p:nvSpPr>
          <p:spPr bwMode="auto">
            <a:xfrm>
              <a:off x="3162" y="1381"/>
              <a:ext cx="0" cy="17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Line 7"/>
            <p:cNvSpPr>
              <a:spLocks noChangeShapeType="1"/>
            </p:cNvSpPr>
            <p:nvPr/>
          </p:nvSpPr>
          <p:spPr bwMode="auto">
            <a:xfrm rot="-5400000">
              <a:off x="1900" y="133"/>
              <a:ext cx="0" cy="25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Line 8"/>
            <p:cNvSpPr>
              <a:spLocks noChangeShapeType="1"/>
            </p:cNvSpPr>
            <p:nvPr/>
          </p:nvSpPr>
          <p:spPr bwMode="auto">
            <a:xfrm rot="-5400000">
              <a:off x="1900" y="1833"/>
              <a:ext cx="0" cy="25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2269" y="1727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solidFill>
                    <a:srgbClr val="008000"/>
                  </a:solidFill>
                  <a:latin typeface="Times" charset="0"/>
                  <a:ea typeface="Osaka" charset="0"/>
                  <a:cs typeface="Osaka" charset="0"/>
                </a:rPr>
                <a:t>MCP</a:t>
              </a:r>
              <a:endParaRPr kumimoji="1" lang="en-US" altLang="ja-JP"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08" name="Line 10"/>
            <p:cNvSpPr>
              <a:spLocks noChangeShapeType="1"/>
            </p:cNvSpPr>
            <p:nvPr/>
          </p:nvSpPr>
          <p:spPr bwMode="auto">
            <a:xfrm rot="-5400000">
              <a:off x="1890" y="1257"/>
              <a:ext cx="0" cy="25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Line 11"/>
            <p:cNvSpPr>
              <a:spLocks noChangeShapeType="1"/>
            </p:cNvSpPr>
            <p:nvPr/>
          </p:nvSpPr>
          <p:spPr bwMode="auto">
            <a:xfrm rot="-5400000">
              <a:off x="1900" y="1833"/>
              <a:ext cx="0" cy="25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Rectangle 12"/>
            <p:cNvSpPr>
              <a:spLocks noChangeArrowheads="1"/>
            </p:cNvSpPr>
            <p:nvPr/>
          </p:nvSpPr>
          <p:spPr bwMode="auto">
            <a:xfrm>
              <a:off x="572" y="312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0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1036" y="312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2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12" name="Rectangle 14"/>
            <p:cNvSpPr>
              <a:spLocks noChangeArrowheads="1"/>
            </p:cNvSpPr>
            <p:nvPr/>
          </p:nvSpPr>
          <p:spPr bwMode="auto">
            <a:xfrm>
              <a:off x="1532" y="312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4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13" name="Rectangle 15"/>
            <p:cNvSpPr>
              <a:spLocks noChangeArrowheads="1"/>
            </p:cNvSpPr>
            <p:nvPr/>
          </p:nvSpPr>
          <p:spPr bwMode="auto">
            <a:xfrm>
              <a:off x="2060" y="312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6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14" name="Rectangle 16"/>
            <p:cNvSpPr>
              <a:spLocks noChangeArrowheads="1"/>
            </p:cNvSpPr>
            <p:nvPr/>
          </p:nvSpPr>
          <p:spPr bwMode="auto">
            <a:xfrm>
              <a:off x="2544" y="312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8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15" name="Rectangle 17"/>
            <p:cNvSpPr>
              <a:spLocks noChangeArrowheads="1"/>
            </p:cNvSpPr>
            <p:nvPr/>
          </p:nvSpPr>
          <p:spPr bwMode="auto">
            <a:xfrm>
              <a:off x="355" y="2400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0.0</a:t>
              </a:r>
            </a:p>
          </p:txBody>
        </p:sp>
        <p:sp>
          <p:nvSpPr>
            <p:cNvPr id="55316" name="Rectangle 18"/>
            <p:cNvSpPr>
              <a:spLocks noChangeArrowheads="1"/>
            </p:cNvSpPr>
            <p:nvPr/>
          </p:nvSpPr>
          <p:spPr bwMode="auto">
            <a:xfrm>
              <a:off x="306" y="2870"/>
              <a:ext cx="3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-0.4</a:t>
              </a:r>
            </a:p>
          </p:txBody>
        </p:sp>
        <p:sp>
          <p:nvSpPr>
            <p:cNvPr id="55317" name="Rectangle 19"/>
            <p:cNvSpPr>
              <a:spLocks noChangeArrowheads="1"/>
            </p:cNvSpPr>
            <p:nvPr/>
          </p:nvSpPr>
          <p:spPr bwMode="auto">
            <a:xfrm>
              <a:off x="355" y="1968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0.4</a:t>
              </a:r>
            </a:p>
          </p:txBody>
        </p:sp>
        <p:sp>
          <p:nvSpPr>
            <p:cNvPr id="55318" name="Rectangle 20"/>
            <p:cNvSpPr>
              <a:spLocks noChangeArrowheads="1"/>
            </p:cNvSpPr>
            <p:nvPr/>
          </p:nvSpPr>
          <p:spPr bwMode="auto">
            <a:xfrm>
              <a:off x="336" y="1507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2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0.8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19" name="Rectangle 21"/>
            <p:cNvSpPr>
              <a:spLocks noChangeArrowheads="1"/>
            </p:cNvSpPr>
            <p:nvPr/>
          </p:nvSpPr>
          <p:spPr bwMode="auto">
            <a:xfrm>
              <a:off x="3012" y="31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10</a:t>
              </a:r>
              <a:endParaRPr kumimoji="1" lang="en-US" altLang="ja-JP">
                <a:solidFill>
                  <a:srgbClr val="000000"/>
                </a:solidFill>
                <a:latin typeface="Times" charset="0"/>
                <a:ea typeface="Osaka" charset="0"/>
                <a:cs typeface="Osaka" charset="0"/>
              </a:endParaRPr>
            </a:p>
          </p:txBody>
        </p:sp>
        <p:sp>
          <p:nvSpPr>
            <p:cNvPr id="55320" name="Rectangle 22"/>
            <p:cNvSpPr>
              <a:spLocks noChangeArrowheads="1"/>
            </p:cNvSpPr>
            <p:nvPr/>
          </p:nvSpPr>
          <p:spPr bwMode="auto">
            <a:xfrm>
              <a:off x="1551" y="3241"/>
              <a:ext cx="6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r / a.u.</a:t>
              </a:r>
            </a:p>
          </p:txBody>
        </p:sp>
        <p:sp>
          <p:nvSpPr>
            <p:cNvPr id="55321" name="Rectangle 23"/>
            <p:cNvSpPr>
              <a:spLocks noChangeArrowheads="1"/>
            </p:cNvSpPr>
            <p:nvPr/>
          </p:nvSpPr>
          <p:spPr bwMode="auto">
            <a:xfrm rot="-5400000">
              <a:off x="-175" y="1998"/>
              <a:ext cx="9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rR(r) / a.u.</a:t>
              </a:r>
            </a:p>
          </p:txBody>
        </p:sp>
        <p:sp>
          <p:nvSpPr>
            <p:cNvPr id="55322" name="Rectangle 24"/>
            <p:cNvSpPr>
              <a:spLocks noChangeArrowheads="1"/>
            </p:cNvSpPr>
            <p:nvPr/>
          </p:nvSpPr>
          <p:spPr bwMode="auto">
            <a:xfrm>
              <a:off x="2263" y="1564"/>
              <a:ext cx="3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solidFill>
                    <a:srgbClr val="FF0000"/>
                  </a:solidFill>
                  <a:latin typeface="Times" charset="0"/>
                  <a:ea typeface="Osaka" charset="0"/>
                  <a:cs typeface="Osaka" charset="0"/>
                </a:rPr>
                <a:t>ECP</a:t>
              </a:r>
            </a:p>
          </p:txBody>
        </p:sp>
        <p:sp>
          <p:nvSpPr>
            <p:cNvPr id="55323" name="Rectangle 25"/>
            <p:cNvSpPr>
              <a:spLocks noChangeArrowheads="1"/>
            </p:cNvSpPr>
            <p:nvPr/>
          </p:nvSpPr>
          <p:spPr bwMode="auto">
            <a:xfrm>
              <a:off x="1085" y="1104"/>
              <a:ext cx="20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Osaka" charset="0"/>
                <a:buChar char="■"/>
              </a:pPr>
              <a:r>
                <a:rPr kumimoji="1" lang="en-US" altLang="ja-JP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 6s Orbital of Au atom</a:t>
              </a:r>
            </a:p>
          </p:txBody>
        </p:sp>
        <p:sp>
          <p:nvSpPr>
            <p:cNvPr id="55324" name="Rectangle 26"/>
            <p:cNvSpPr>
              <a:spLocks noChangeArrowheads="1"/>
            </p:cNvSpPr>
            <p:nvPr/>
          </p:nvSpPr>
          <p:spPr bwMode="auto">
            <a:xfrm>
              <a:off x="2172" y="1411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latin typeface="Times" charset="0"/>
                  <a:ea typeface="Osaka" charset="0"/>
                  <a:cs typeface="Osaka" charset="0"/>
                </a:rPr>
                <a:t>QRHF</a:t>
              </a:r>
              <a:endParaRPr kumimoji="1" lang="en-US" altLang="ja-JP">
                <a:latin typeface="Times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55300" name="Rectangle 27"/>
          <p:cNvSpPr>
            <a:spLocks noChangeArrowheads="1"/>
          </p:cNvSpPr>
          <p:nvPr/>
        </p:nvSpPr>
        <p:spPr bwMode="auto">
          <a:xfrm>
            <a:off x="5257800" y="2249488"/>
            <a:ext cx="358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 ECPs </a:t>
            </a:r>
            <a:r>
              <a:rPr lang="ja-JP" altLang="en-US"/>
              <a:t>“</a:t>
            </a:r>
            <a:r>
              <a:rPr lang="en-US"/>
              <a:t>smooth out</a:t>
            </a:r>
            <a:r>
              <a:rPr lang="ja-JP" altLang="en-US"/>
              <a:t>”</a:t>
            </a:r>
            <a:r>
              <a:rPr lang="en-US"/>
              <a:t> the core, eliminating the radial nodal structure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MCPs retain the correct radial nodal structure</a:t>
            </a:r>
          </a:p>
        </p:txBody>
      </p:sp>
      <p:sp>
        <p:nvSpPr>
          <p:cNvPr id="55301" name="Rectangle 43"/>
          <p:cNvSpPr>
            <a:spLocks noChangeArrowheads="1"/>
          </p:cNvSpPr>
          <p:nvPr/>
        </p:nvSpPr>
        <p:spPr bwMode="auto">
          <a:xfrm>
            <a:off x="457200" y="6345238"/>
            <a:ext cx="762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l-NL" sz="1600"/>
              <a:t>Mori, H; Eisaku, M </a:t>
            </a:r>
            <a:r>
              <a:rPr lang="nl-NL" sz="1600" i="1"/>
              <a:t>Group Meeting</a:t>
            </a:r>
            <a:r>
              <a:rPr lang="nl-NL" sz="1600"/>
              <a:t>, Nov. 8, 2006.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Contracted Basis Sets</a:t>
            </a:r>
          </a:p>
        </p:txBody>
      </p:sp>
      <p:graphicFrame>
        <p:nvGraphicFramePr>
          <p:cNvPr id="1843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636713"/>
          <a:ext cx="49053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4" imgW="1866900" imgH="304800" progId="Equation.3">
                  <p:embed/>
                </p:oleObj>
              </mc:Choice>
              <mc:Fallback>
                <p:oleObj name="Equation" r:id="rId4" imgW="1866900" imgH="304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36713"/>
                        <a:ext cx="49053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73113" y="3286125"/>
            <a:ext cx="7532831" cy="2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  P=primitive, C=contracted</a:t>
            </a:r>
          </a:p>
          <a:p>
            <a:pPr eaLnBrk="1" hangingPunct="1"/>
            <a:r>
              <a:rPr lang="en-US" sz="2200" dirty="0" smtClean="0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  Reduces </a:t>
            </a:r>
            <a:r>
              <a:rPr lang="en-US" sz="2200" dirty="0"/>
              <a:t>the number of basis functions</a:t>
            </a:r>
          </a:p>
          <a:p>
            <a:pPr eaLnBrk="1" hangingPunct="1">
              <a:buFont typeface="Arial" charset="0"/>
              <a:buChar char="•"/>
            </a:pPr>
            <a:endParaRPr lang="en-US" sz="2200" dirty="0"/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  The contraction coefficients, α</a:t>
            </a:r>
            <a:r>
              <a:rPr lang="en-US" sz="2200" baseline="-25000" dirty="0" err="1"/>
              <a:t>i</a:t>
            </a:r>
            <a:r>
              <a:rPr lang="en-US" sz="2200" dirty="0"/>
              <a:t>, are constant</a:t>
            </a:r>
          </a:p>
          <a:p>
            <a:pPr eaLnBrk="1" hangingPunct="1">
              <a:buFont typeface="Arial" charset="0"/>
              <a:buChar char="•"/>
            </a:pPr>
            <a:endParaRPr lang="en-US" sz="2200" dirty="0"/>
          </a:p>
          <a:p>
            <a:pPr eaLnBrk="1" hangingPunct="1">
              <a:buFont typeface="Arial" charset="0"/>
              <a:buChar char="•"/>
            </a:pPr>
            <a:r>
              <a:rPr lang="en-US" sz="2200" dirty="0"/>
              <a:t>  Can be a segmented contraction or a general contraction</a:t>
            </a:r>
          </a:p>
          <a:p>
            <a:pPr eaLnBrk="1" hangingPunct="1"/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Contracted Basis Sets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97000"/>
          <a:ext cx="8229600" cy="4457700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Segmented 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General 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CGTO-1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CGTO-2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CGTO-3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CGTO-1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CGTO-2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CGTO-3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 W3" charset="0"/>
                          <a:cs typeface="ヒラギノ角ゴ Pro W3" charset="0"/>
                        </a:rPr>
                        <a:t>PGTO-10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sp>
        <p:nvSpPr>
          <p:cNvPr id="20584" name="TextBox 6"/>
          <p:cNvSpPr txBox="1">
            <a:spLocks noChangeArrowheads="1"/>
          </p:cNvSpPr>
          <p:nvPr/>
        </p:nvSpPr>
        <p:spPr bwMode="auto">
          <a:xfrm>
            <a:off x="409575" y="6324600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/>
              <a:t>Jensen, Figure 5.3, p. 202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TOG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28600"/>
            <a:ext cx="77406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0"/>
            <a:ext cx="8229600" cy="457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STO-NG: STO approximated by linear combination of N Gaussians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Even-tempered Basis Sets</a:t>
            </a:r>
          </a:p>
        </p:txBody>
      </p:sp>
      <p:graphicFrame>
        <p:nvGraphicFramePr>
          <p:cNvPr id="23554" name="Content Placeholder 3"/>
          <p:cNvGraphicFramePr>
            <a:graphicFrameLocks noChangeAspect="1"/>
          </p:cNvGraphicFramePr>
          <p:nvPr/>
        </p:nvGraphicFramePr>
        <p:xfrm>
          <a:off x="2112963" y="1387475"/>
          <a:ext cx="5008562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4" imgW="1562100" imgH="469900" progId="Equation.3">
                  <p:embed/>
                </p:oleObj>
              </mc:Choice>
              <mc:Fallback>
                <p:oleObj name="Equation" r:id="rId4" imgW="1562100" imgH="4699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1387475"/>
                        <a:ext cx="5008562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52450" y="3352800"/>
            <a:ext cx="79819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/>
              <a:t>  Same functional form as the Gaussian functions used earlier</a:t>
            </a:r>
          </a:p>
          <a:p>
            <a:pPr eaLnBrk="1" hangingPunct="1">
              <a:buFont typeface="Arial" charset="0"/>
              <a:buChar char="•"/>
            </a:pPr>
            <a:endParaRPr lang="en-US" sz="2200"/>
          </a:p>
          <a:p>
            <a:pPr eaLnBrk="1" hangingPunct="1">
              <a:buFont typeface="Arial" charset="0"/>
              <a:buChar char="•"/>
            </a:pPr>
            <a:r>
              <a:rPr lang="en-US" sz="2200"/>
              <a:t>  The exponent, ζ, is fitted to two parameters with different</a:t>
            </a:r>
          </a:p>
          <a:p>
            <a:pPr eaLnBrk="1" hangingPunct="1"/>
            <a:r>
              <a:rPr lang="en-US" sz="2200"/>
              <a:t>    α and β for s, p, d, etc. functions.</a:t>
            </a:r>
          </a:p>
          <a:p>
            <a:pPr eaLnBrk="1" hangingPunct="1"/>
            <a:endParaRPr lang="en-US" sz="2200"/>
          </a:p>
          <a:p>
            <a:pPr eaLnBrk="1" hangingPunct="1">
              <a:buFont typeface="Arial" charset="0"/>
              <a:buChar char="•"/>
            </a:pPr>
            <a:r>
              <a:rPr lang="en-US" sz="2200"/>
              <a:t>  Successive exponents are related by a geometric series</a:t>
            </a:r>
          </a:p>
          <a:p>
            <a:pPr eaLnBrk="1" hangingPunct="1"/>
            <a:r>
              <a:rPr lang="en-US" sz="2200"/>
              <a:t>   - log(ζ) are evenly spaced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96913" y="5943600"/>
            <a:ext cx="7608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Reudenberg, K., </a:t>
            </a:r>
            <a:r>
              <a:rPr lang="en-US" sz="1600" i="1"/>
              <a:t>et Al.</a:t>
            </a:r>
            <a:r>
              <a:rPr lang="en-US" sz="1600"/>
              <a:t>, </a:t>
            </a:r>
            <a:r>
              <a:rPr lang="en-US" sz="1600" i="1"/>
              <a:t>Energy, Structure and Reactivity, Proceedings of the 1972</a:t>
            </a:r>
          </a:p>
          <a:p>
            <a:pPr eaLnBrk="1" hangingPunct="1"/>
            <a:r>
              <a:rPr lang="en-US" sz="1600" i="1"/>
              <a:t>Boulder Conference</a:t>
            </a:r>
            <a:r>
              <a:rPr lang="en-US" sz="1600"/>
              <a:t>; Wiley: New York, 1973.</a:t>
            </a:r>
          </a:p>
          <a:p>
            <a:pPr eaLnBrk="1" hangingPunct="1"/>
            <a:r>
              <a:rPr lang="en-US" sz="1600"/>
              <a:t>Reeves, C. M. </a:t>
            </a:r>
            <a:r>
              <a:rPr lang="en-US" sz="1600" i="1"/>
              <a:t>J. Chem Phys. </a:t>
            </a:r>
            <a:r>
              <a:rPr lang="en-US" sz="1600" b="1"/>
              <a:t>1963</a:t>
            </a:r>
            <a:r>
              <a:rPr lang="en-US" sz="1600"/>
              <a:t>, </a:t>
            </a:r>
            <a:r>
              <a:rPr lang="en-US" sz="1600" i="1"/>
              <a:t>39</a:t>
            </a:r>
            <a:r>
              <a:rPr lang="en-US" sz="1600"/>
              <a:t>,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Well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-tempered 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Basis Sets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1981200"/>
          </a:xfrm>
        </p:spPr>
        <p:txBody>
          <a:bodyPr/>
          <a:lstStyle/>
          <a:p>
            <a:pPr eaLnBrk="1" hangingPunct="1"/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α, β, γ, and δ are parameters optimized to minimize the SCF</a:t>
            </a:r>
          </a:p>
          <a:p>
            <a:pPr eaLnBrk="1" hangingPunct="1">
              <a:buFont typeface="Arial" charset="0"/>
              <a:buNone/>
            </a:pPr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    energy</a:t>
            </a:r>
          </a:p>
          <a:p>
            <a:pPr eaLnBrk="1" hangingPunct="1">
              <a:buFont typeface="Arial" charset="0"/>
              <a:buNone/>
            </a:pPr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2200">
                <a:latin typeface="Calibri" charset="0"/>
                <a:ea typeface="ヒラギノ角ゴ Pro W3" charset="0"/>
                <a:cs typeface="ヒラギノ角ゴ Pro W3" charset="0"/>
              </a:rPr>
              <a:t>Exponents are shared for s, p, d, etc. functions</a:t>
            </a:r>
          </a:p>
          <a:p>
            <a:pPr eaLnBrk="1" hangingPunct="1"/>
            <a:endParaRPr lang="en-US" sz="220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25602" name="Content Placeholder 3"/>
          <p:cNvGraphicFramePr>
            <a:graphicFrameLocks noChangeAspect="1"/>
          </p:cNvGraphicFramePr>
          <p:nvPr/>
        </p:nvGraphicFramePr>
        <p:xfrm>
          <a:off x="1135063" y="1346200"/>
          <a:ext cx="6964362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3" imgW="2171700" imgH="495300" progId="Equation.3">
                  <p:embed/>
                </p:oleObj>
              </mc:Choice>
              <mc:Fallback>
                <p:oleObj name="Equation" r:id="rId3" imgW="2171700" imgH="4953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346200"/>
                        <a:ext cx="6964362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762000" y="6324600"/>
            <a:ext cx="4784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Huzinaga, S. </a:t>
            </a:r>
            <a:r>
              <a:rPr lang="en-US" sz="1600" i="1"/>
              <a:t>et Al.</a:t>
            </a:r>
            <a:r>
              <a:rPr lang="en-US" sz="1600"/>
              <a:t>, </a:t>
            </a:r>
            <a:r>
              <a:rPr lang="en-US" sz="1600" i="1"/>
              <a:t>Can. J. Chem. </a:t>
            </a:r>
            <a:r>
              <a:rPr lang="en-US" sz="1600" b="1"/>
              <a:t>1985</a:t>
            </a:r>
            <a:r>
              <a:rPr lang="en-US" sz="1600"/>
              <a:t>, </a:t>
            </a:r>
            <a:r>
              <a:rPr lang="en-US" sz="1600" i="1"/>
              <a:t>63</a:t>
            </a:r>
            <a:r>
              <a:rPr lang="en-US" sz="1600"/>
              <a:t>, 1812.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tempered 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914400"/>
            <a:ext cx="68437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762000" y="6324600"/>
            <a:ext cx="5449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Davidson, E. R.; Feller, D. </a:t>
            </a:r>
            <a:r>
              <a:rPr lang="en-US" sz="1600" i="1"/>
              <a:t>Chem. Rev.</a:t>
            </a:r>
            <a:r>
              <a:rPr lang="en-US" sz="1600"/>
              <a:t> </a:t>
            </a:r>
            <a:r>
              <a:rPr lang="en-US" sz="1600" b="1"/>
              <a:t>1986</a:t>
            </a:r>
            <a:r>
              <a:rPr lang="en-US" sz="1600"/>
              <a:t>, </a:t>
            </a:r>
            <a:r>
              <a:rPr lang="en-US" sz="1600" i="1"/>
              <a:t>86</a:t>
            </a:r>
            <a:r>
              <a:rPr lang="en-US" sz="1600"/>
              <a:t>, 681-696.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1860</Words>
  <Application>Microsoft Macintosh PowerPoint</Application>
  <PresentationFormat>On-screen Show (4:3)</PresentationFormat>
  <Paragraphs>312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Basis Sets and Pseudopotentials</vt:lpstr>
      <vt:lpstr>Slater-Type Orbitals (STO’s)</vt:lpstr>
      <vt:lpstr>Gaussian-Type Orbitals (GTO’s)</vt:lpstr>
      <vt:lpstr>Contracted Basis Sets</vt:lpstr>
      <vt:lpstr>Contracted Basis Sets</vt:lpstr>
      <vt:lpstr>PowerPoint Presentation</vt:lpstr>
      <vt:lpstr>Even-tempered Basis Sets</vt:lpstr>
      <vt:lpstr>Well-tempered Basis Sets</vt:lpstr>
      <vt:lpstr>PowerPoint Presentation</vt:lpstr>
      <vt:lpstr>Plane Wave Basis Sets</vt:lpstr>
      <vt:lpstr>Polarization Functions</vt:lpstr>
      <vt:lpstr>Diffuse Functions</vt:lpstr>
      <vt:lpstr>Cartesian vs. Spherical</vt:lpstr>
      <vt:lpstr>Cartesian vs. Spherical</vt:lpstr>
      <vt:lpstr>Pople Basis Sets</vt:lpstr>
      <vt:lpstr>Pople Basis Sets</vt:lpstr>
      <vt:lpstr>Dunning Correlatoin Consistent Basis Sets</vt:lpstr>
      <vt:lpstr>Dunning Basis Sets</vt:lpstr>
      <vt:lpstr>Extrapolate to complete basis set limit</vt:lpstr>
      <vt:lpstr>Basis Set Superposition Error</vt:lpstr>
      <vt:lpstr>Counterpoise Correction</vt:lpstr>
      <vt:lpstr>Additional Information</vt:lpstr>
      <vt:lpstr>Effective Core Potentials (ECPs) and Model Core Potentials (MCPs)</vt:lpstr>
      <vt:lpstr>Frozen Core Approximation</vt:lpstr>
      <vt:lpstr>Pseudopotentials - ECPs</vt:lpstr>
      <vt:lpstr>Shape Consistent ECPs</vt:lpstr>
      <vt:lpstr>Energy Consistent ECPs</vt:lpstr>
      <vt:lpstr>Pseudo-orbitals</vt:lpstr>
      <vt:lpstr>Large and Small Core ECPs</vt:lpstr>
      <vt:lpstr>Pseudopotentials - MCPs</vt:lpstr>
      <vt:lpstr>MCP Formulation</vt:lpstr>
      <vt:lpstr>1-electron Hamiltonian</vt:lpstr>
      <vt:lpstr>MCP Nuclear Attraction</vt:lpstr>
      <vt:lpstr>MCP vs. ECP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Sets</dc:title>
  <dc:creator>University of Michigan Flint</dc:creator>
  <cp:lastModifiedBy>Mark Gordon</cp:lastModifiedBy>
  <cp:revision>101</cp:revision>
  <dcterms:created xsi:type="dcterms:W3CDTF">2011-08-31T17:09:36Z</dcterms:created>
  <dcterms:modified xsi:type="dcterms:W3CDTF">2015-09-02T17:33:20Z</dcterms:modified>
</cp:coreProperties>
</file>